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81" r:id="rId2"/>
    <p:sldId id="256" r:id="rId3"/>
    <p:sldId id="282" r:id="rId4"/>
    <p:sldId id="283" r:id="rId5"/>
    <p:sldId id="276" r:id="rId6"/>
    <p:sldId id="272" r:id="rId7"/>
    <p:sldId id="260" r:id="rId8"/>
    <p:sldId id="266" r:id="rId9"/>
    <p:sldId id="267" r:id="rId10"/>
    <p:sldId id="280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 Christian" initials="" lastIdx="26" clrIdx="0"/>
  <p:cmAuthor id="1" name="Ivana Dorin" initials="" lastIdx="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78D8"/>
    <a:srgbClr val="C1DD17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 varScale="1">
        <p:scale>
          <a:sx n="106" d="100"/>
          <a:sy n="106" d="100"/>
        </p:scale>
        <p:origin x="156" y="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DB521-5761-460A-BAAE-9BB22F72DA8F}" type="datetimeFigureOut">
              <a:rPr lang="en-US" smtClean="0"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2585A-9DF6-4A96-80DB-2585B1088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9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34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29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69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04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338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25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64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1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547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11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54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79" y="0"/>
            <a:ext cx="911603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 rotWithShape="1">
          <a:blip r:embed="rId9">
            <a:alphaModFix/>
          </a:blip>
          <a:srcRect t="34574" b="17205"/>
          <a:stretch/>
        </p:blipFill>
        <p:spPr>
          <a:xfrm>
            <a:off x="3519175" y="172675"/>
            <a:ext cx="2105648" cy="10153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7" name="Shape 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79" y="0"/>
            <a:ext cx="911603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6">
            <a:alphaModFix/>
          </a:blip>
          <a:srcRect t="34574" b="17205"/>
          <a:stretch/>
        </p:blipFill>
        <p:spPr>
          <a:xfrm>
            <a:off x="3390806" y="133350"/>
            <a:ext cx="2362388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02 Family Feud - Game Show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02527" y="4552845"/>
            <a:ext cx="609600" cy="609600"/>
          </a:xfrm>
          <a:prstGeom prst="rect">
            <a:avLst/>
          </a:prstGeom>
        </p:spPr>
      </p:pic>
      <p:sp>
        <p:nvSpPr>
          <p:cNvPr id="7" name="Shape 29"/>
          <p:cNvSpPr txBox="1"/>
          <p:nvPr/>
        </p:nvSpPr>
        <p:spPr>
          <a:xfrm>
            <a:off x="381001" y="1123950"/>
            <a:ext cx="8173500" cy="3733799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prstClr val="black"/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 i="1" dirty="0" smtClean="0">
                <a:solidFill>
                  <a:srgbClr val="FFFFFF"/>
                </a:solidFill>
              </a:rPr>
              <a:t>To edit slides: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b="1" i="1" dirty="0" smtClean="0">
                <a:solidFill>
                  <a:srgbClr val="FFFFFF"/>
                </a:solidFill>
              </a:rPr>
              <a:t>Duplicate the template slide with the appropriate number of answers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b="1" i="1" dirty="0" smtClean="0">
                <a:solidFill>
                  <a:srgbClr val="FFFFFF"/>
                </a:solidFill>
              </a:rPr>
              <a:t>Add question at the top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b="1" i="1" dirty="0" smtClean="0">
                <a:solidFill>
                  <a:srgbClr val="FFFFFF"/>
                </a:solidFill>
              </a:rPr>
              <a:t>Add answer to each text box over the light blue box</a:t>
            </a:r>
          </a:p>
          <a:p>
            <a:r>
              <a:rPr lang="en" sz="1800" b="1" i="1" dirty="0" smtClean="0">
                <a:solidFill>
                  <a:srgbClr val="FFFFFF"/>
                </a:solidFill>
              </a:rPr>
              <a:t>NOTE: Duplicate slides to preserve the </a:t>
            </a:r>
            <a:r>
              <a:rPr lang="en" sz="1800" b="1" i="1" dirty="0">
                <a:solidFill>
                  <a:srgbClr val="FFFFFF"/>
                </a:solidFill>
              </a:rPr>
              <a:t>imbedded </a:t>
            </a:r>
            <a:r>
              <a:rPr lang="en" sz="1800" b="1" i="1" dirty="0" smtClean="0">
                <a:solidFill>
                  <a:srgbClr val="FFFFFF"/>
                </a:solidFill>
              </a:rPr>
              <a:t>animations and sounds</a:t>
            </a:r>
          </a:p>
          <a:p>
            <a:pPr rtl="0">
              <a:spcBef>
                <a:spcPts val="0"/>
              </a:spcBef>
              <a:buNone/>
            </a:pPr>
            <a:endParaRPr lang="en" sz="1800" b="1" i="1" dirty="0" smtClean="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 b="1" i="1" dirty="0" smtClean="0">
                <a:solidFill>
                  <a:srgbClr val="FFFFFF"/>
                </a:solidFill>
              </a:rPr>
              <a:t>To play game: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b="1" i="1" dirty="0" smtClean="0">
                <a:solidFill>
                  <a:srgbClr val="FFFFFF"/>
                </a:solidFill>
              </a:rPr>
              <a:t>Print slides (including answers) to confirm and locate correct answer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b="1" i="1" dirty="0" smtClean="0">
                <a:solidFill>
                  <a:srgbClr val="FFFFFF"/>
                </a:solidFill>
              </a:rPr>
              <a:t>During presentation, click on correct answer or click on the “X” that’s camoflaged, but visible in the lower left hand corner of slide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b="1" i="1" dirty="0" smtClean="0">
                <a:solidFill>
                  <a:srgbClr val="FFFFFF"/>
                </a:solidFill>
              </a:rPr>
              <a:t>Use arrows or click to move to next slide</a:t>
            </a:r>
            <a:endParaRPr lang="en" sz="1800" b="1" i="1" dirty="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</a:pPr>
            <a:r>
              <a:rPr lang="en" sz="1800" b="1" i="1" dirty="0" smtClean="0">
                <a:solidFill>
                  <a:srgbClr val="FFFFFF"/>
                </a:solidFill>
              </a:rPr>
              <a:t>NOTE: Clicking on an answer box twice moves to the next question slide -- Only click on a box ONCE! -- </a:t>
            </a:r>
          </a:p>
        </p:txBody>
      </p:sp>
      <p:pic>
        <p:nvPicPr>
          <p:cNvPr id="2" name="Picture 1" descr="TEC Std (White)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29150"/>
            <a:ext cx="838200" cy="297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1120" y="492805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>
                <a:solidFill>
                  <a:schemeClr val="bg1"/>
                </a:solidFill>
              </a:rPr>
              <a:t>e</a:t>
            </a:r>
            <a:r>
              <a:rPr lang="en-US" sz="800" dirty="0" err="1" smtClean="0">
                <a:solidFill>
                  <a:schemeClr val="bg1"/>
                </a:solidFill>
              </a:rPr>
              <a:t>nergycoalition.org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494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152400" y="1123950"/>
            <a:ext cx="8839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b="1" dirty="0" smtClean="0">
                <a:solidFill>
                  <a:srgbClr val="FFFFFF"/>
                </a:solidFill>
              </a:rPr>
              <a:t>Question</a:t>
            </a:r>
            <a:endParaRPr lang="en" sz="2000" b="1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87500" y="2052400"/>
            <a:ext cx="7506000" cy="284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965875" y="3529245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965875" y="28499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965875" y="2170596"/>
            <a:ext cx="3481799" cy="5706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965875" y="421357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 txBox="1"/>
          <p:nvPr/>
        </p:nvSpPr>
        <p:spPr>
          <a:xfrm>
            <a:off x="1065314" y="2242706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1094898" y="2898056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112827" y="3559714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094898" y="4254542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  <a:p>
            <a:pPr lvl="0"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1" name="Shape 43"/>
          <p:cNvSpPr/>
          <p:nvPr/>
        </p:nvSpPr>
        <p:spPr>
          <a:xfrm>
            <a:off x="4625824" y="2165468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47"/>
          <p:cNvSpPr txBox="1"/>
          <p:nvPr/>
        </p:nvSpPr>
        <p:spPr>
          <a:xfrm>
            <a:off x="4729239" y="2240730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ct val="61111"/>
            </a:pPr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chemeClr val="lt1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3" name="Shape 43"/>
          <p:cNvSpPr/>
          <p:nvPr/>
        </p:nvSpPr>
        <p:spPr>
          <a:xfrm>
            <a:off x="4625823" y="283089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" name="Shape 47"/>
          <p:cNvSpPr txBox="1"/>
          <p:nvPr/>
        </p:nvSpPr>
        <p:spPr>
          <a:xfrm>
            <a:off x="4729239" y="2905892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chemeClr val="lt1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0" name="Shape 43"/>
          <p:cNvSpPr/>
          <p:nvPr/>
        </p:nvSpPr>
        <p:spPr>
          <a:xfrm>
            <a:off x="4625824" y="3525519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" name="Shape 47"/>
          <p:cNvSpPr txBox="1"/>
          <p:nvPr/>
        </p:nvSpPr>
        <p:spPr>
          <a:xfrm>
            <a:off x="4752627" y="3598005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chemeClr val="lt1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6" name="Shape 43"/>
          <p:cNvSpPr/>
          <p:nvPr/>
        </p:nvSpPr>
        <p:spPr>
          <a:xfrm>
            <a:off x="4625824" y="42092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" name="Shape 47"/>
          <p:cNvSpPr txBox="1"/>
          <p:nvPr/>
        </p:nvSpPr>
        <p:spPr>
          <a:xfrm>
            <a:off x="4745380" y="4265698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chemeClr val="lt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8" y="3441445"/>
            <a:ext cx="1532523" cy="1532520"/>
          </a:xfrm>
          <a:prstGeom prst="rect">
            <a:avLst/>
          </a:prstGeom>
        </p:spPr>
      </p:pic>
      <p:sp>
        <p:nvSpPr>
          <p:cNvPr id="30" name="Multiply 29"/>
          <p:cNvSpPr/>
          <p:nvPr/>
        </p:nvSpPr>
        <p:spPr>
          <a:xfrm>
            <a:off x="754" y="4314989"/>
            <a:ext cx="834105" cy="834105"/>
          </a:xfrm>
          <a:prstGeom prst="mathMultiply">
            <a:avLst/>
          </a:prstGeom>
          <a:solidFill>
            <a:srgbClr val="C1DD1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TEC Std (White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56809"/>
            <a:ext cx="548220" cy="1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958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mily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2" grpId="0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7" name="Shape 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79" y="0"/>
            <a:ext cx="911603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6">
            <a:alphaModFix/>
          </a:blip>
          <a:srcRect t="34574" b="17205"/>
          <a:stretch/>
        </p:blipFill>
        <p:spPr>
          <a:xfrm>
            <a:off x="1752225" y="416000"/>
            <a:ext cx="5639548" cy="27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02 Family Feud - Game Show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02527" y="4552845"/>
            <a:ext cx="609600" cy="609600"/>
          </a:xfrm>
          <a:prstGeom prst="rect">
            <a:avLst/>
          </a:prstGeom>
        </p:spPr>
      </p:pic>
      <p:sp>
        <p:nvSpPr>
          <p:cNvPr id="7" name="Shape 29"/>
          <p:cNvSpPr txBox="1"/>
          <p:nvPr/>
        </p:nvSpPr>
        <p:spPr>
          <a:xfrm>
            <a:off x="1026599" y="3041955"/>
            <a:ext cx="7090800" cy="1822500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prstClr val="black"/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 i="1" dirty="0">
                <a:solidFill>
                  <a:srgbClr val="FFFFFF"/>
                </a:solidFill>
              </a:rPr>
              <a:t>Energy Feud is a friendly competition between 3 teams of Energy Efficiency Leaders! Teams will take a shot at answering as many concealed answers </a:t>
            </a:r>
            <a:r>
              <a:rPr lang="en" sz="1800" b="1" i="1" dirty="0" smtClean="0">
                <a:solidFill>
                  <a:srgbClr val="FFFFFF"/>
                </a:solidFill>
              </a:rPr>
              <a:t>as </a:t>
            </a:r>
            <a:r>
              <a:rPr lang="en" sz="1800" b="1" i="1" dirty="0">
                <a:solidFill>
                  <a:srgbClr val="FFFFFF"/>
                </a:solidFill>
              </a:rPr>
              <a:t>possible </a:t>
            </a:r>
            <a:r>
              <a:rPr lang="en" sz="1800" b="1" i="1" dirty="0" smtClean="0">
                <a:solidFill>
                  <a:srgbClr val="FFFFFF"/>
                </a:solidFill>
              </a:rPr>
              <a:t>correctly within </a:t>
            </a:r>
            <a:r>
              <a:rPr lang="en" sz="1800" b="1" i="1" dirty="0">
                <a:solidFill>
                  <a:srgbClr val="FFFFFF"/>
                </a:solidFill>
              </a:rPr>
              <a:t>an allotted timeframe and earn points! Questions are NOT based on 100 person surveys but on research, studies, and our own EE knowledge. May the most knowledgeable Team win!!!</a:t>
            </a:r>
          </a:p>
        </p:txBody>
      </p:sp>
      <p:pic>
        <p:nvPicPr>
          <p:cNvPr id="9" name="Picture 8" descr="TEC Std (White)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29150"/>
            <a:ext cx="838200" cy="297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1120" y="492805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e</a:t>
            </a:r>
            <a:r>
              <a:rPr lang="en-US" sz="800" dirty="0" smtClean="0">
                <a:solidFill>
                  <a:schemeClr val="bg1"/>
                </a:solidFill>
              </a:rPr>
              <a:t>nergycoalition.org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152400" y="1123950"/>
            <a:ext cx="8839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FFFFFF"/>
                </a:solidFill>
              </a:rPr>
              <a:t>According to the U.S. Department of Energy (DOE), the top 8 energy intensive appliances in residential households are: </a:t>
            </a:r>
          </a:p>
        </p:txBody>
      </p:sp>
      <p:sp>
        <p:nvSpPr>
          <p:cNvPr id="35" name="Shape 35"/>
          <p:cNvSpPr/>
          <p:nvPr/>
        </p:nvSpPr>
        <p:spPr>
          <a:xfrm>
            <a:off x="787500" y="2052400"/>
            <a:ext cx="7506000" cy="284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965875" y="3529245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965875" y="28499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965875" y="2170596"/>
            <a:ext cx="3481799" cy="5706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965875" y="421357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 txBox="1"/>
          <p:nvPr/>
        </p:nvSpPr>
        <p:spPr>
          <a:xfrm>
            <a:off x="985375" y="2211954"/>
            <a:ext cx="3462299" cy="424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>
                <a:solidFill>
                  <a:srgbClr val="FFFFFF"/>
                </a:solidFill>
              </a:rPr>
              <a:t>Water Heater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985375" y="2897762"/>
            <a:ext cx="3358025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>
                <a:solidFill>
                  <a:srgbClr val="FFFFFF"/>
                </a:solidFill>
              </a:rPr>
              <a:t>Clothes Dryer</a:t>
            </a: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026086" y="3562350"/>
            <a:ext cx="32766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>
                <a:solidFill>
                  <a:srgbClr val="FFFFFF"/>
                </a:solidFill>
              </a:rPr>
              <a:t>Pool Pump 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142999" y="4238851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>
                <a:solidFill>
                  <a:srgbClr val="FFFFFF"/>
                </a:solidFill>
              </a:rPr>
              <a:t>Refrigerator/Freezer</a:t>
            </a:r>
          </a:p>
        </p:txBody>
      </p:sp>
      <p:sp>
        <p:nvSpPr>
          <p:cNvPr id="21" name="Shape 43"/>
          <p:cNvSpPr/>
          <p:nvPr/>
        </p:nvSpPr>
        <p:spPr>
          <a:xfrm>
            <a:off x="4625824" y="2165468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47"/>
          <p:cNvSpPr txBox="1"/>
          <p:nvPr/>
        </p:nvSpPr>
        <p:spPr>
          <a:xfrm>
            <a:off x="4802948" y="2190749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chemeClr val="lt1"/>
                </a:solidFill>
              </a:rPr>
              <a:t>Desktop Computer</a:t>
            </a: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3" name="Shape 43"/>
          <p:cNvSpPr/>
          <p:nvPr/>
        </p:nvSpPr>
        <p:spPr>
          <a:xfrm>
            <a:off x="4625824" y="28583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" name="Shape 47"/>
          <p:cNvSpPr txBox="1"/>
          <p:nvPr/>
        </p:nvSpPr>
        <p:spPr>
          <a:xfrm>
            <a:off x="4802948" y="2883602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rgbClr val="FFFFFF"/>
                </a:solidFill>
              </a:rPr>
              <a:t>Television</a:t>
            </a: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0" name="Shape 43"/>
          <p:cNvSpPr/>
          <p:nvPr/>
        </p:nvSpPr>
        <p:spPr>
          <a:xfrm>
            <a:off x="4625824" y="3526138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" name="Shape 47"/>
          <p:cNvSpPr txBox="1"/>
          <p:nvPr/>
        </p:nvSpPr>
        <p:spPr>
          <a:xfrm>
            <a:off x="4802948" y="3587631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rgbClr val="FFFFFF"/>
                </a:solidFill>
              </a:rPr>
              <a:t>Microwave</a:t>
            </a: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6" name="Shape 43"/>
          <p:cNvSpPr/>
          <p:nvPr/>
        </p:nvSpPr>
        <p:spPr>
          <a:xfrm>
            <a:off x="4625824" y="4209938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" name="Shape 47"/>
          <p:cNvSpPr txBox="1"/>
          <p:nvPr/>
        </p:nvSpPr>
        <p:spPr>
          <a:xfrm>
            <a:off x="4802948" y="4280484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rgbClr val="FFFFFF"/>
                </a:solidFill>
              </a:rPr>
              <a:t>Dishwasher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8" y="3441445"/>
            <a:ext cx="1532523" cy="1532520"/>
          </a:xfrm>
          <a:prstGeom prst="rect">
            <a:avLst/>
          </a:prstGeom>
        </p:spPr>
      </p:pic>
      <p:sp>
        <p:nvSpPr>
          <p:cNvPr id="30" name="Multiply 29"/>
          <p:cNvSpPr/>
          <p:nvPr/>
        </p:nvSpPr>
        <p:spPr>
          <a:xfrm>
            <a:off x="-1" y="4288297"/>
            <a:ext cx="834105" cy="834105"/>
          </a:xfrm>
          <a:prstGeom prst="mathMultiply">
            <a:avLst/>
          </a:prstGeom>
          <a:solidFill>
            <a:srgbClr val="C1DD1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TEC Std (White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56809"/>
            <a:ext cx="548220" cy="1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07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mily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2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152400" y="1123950"/>
            <a:ext cx="8839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FFFFFF"/>
                </a:solidFill>
              </a:rPr>
              <a:t>California’s top 6 electricity generating resources are: </a:t>
            </a:r>
          </a:p>
        </p:txBody>
      </p:sp>
      <p:sp>
        <p:nvSpPr>
          <p:cNvPr id="35" name="Shape 35"/>
          <p:cNvSpPr/>
          <p:nvPr/>
        </p:nvSpPr>
        <p:spPr>
          <a:xfrm>
            <a:off x="787500" y="2052400"/>
            <a:ext cx="7506000" cy="284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4662250" y="4213570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4662250" y="3529245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965875" y="3529245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965875" y="28499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965875" y="2170596"/>
            <a:ext cx="3481799" cy="5706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965875" y="421357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 txBox="1"/>
          <p:nvPr/>
        </p:nvSpPr>
        <p:spPr>
          <a:xfrm>
            <a:off x="985375" y="2211954"/>
            <a:ext cx="3462299" cy="424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rgbClr val="FFFFFF"/>
                </a:solidFill>
              </a:rPr>
              <a:t>Natural Gas</a:t>
            </a:r>
          </a:p>
          <a:p>
            <a:pPr lvl="0"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985375" y="2897762"/>
            <a:ext cx="3358025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rgbClr val="FFFFFF"/>
                </a:solidFill>
              </a:rPr>
              <a:t>Hydroelectric</a:t>
            </a:r>
          </a:p>
          <a:p>
            <a:pPr lvl="0" algn="ctr"/>
            <a:endParaRPr lang="en" sz="1800" b="1" dirty="0">
              <a:solidFill>
                <a:srgbClr val="FFFFFF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066799" y="3553051"/>
            <a:ext cx="32766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>
                <a:solidFill>
                  <a:srgbClr val="FFFFFF"/>
                </a:solidFill>
              </a:rPr>
              <a:t>Nuclear 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142999" y="4238851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>
                <a:solidFill>
                  <a:srgbClr val="FFFFFF"/>
                </a:solidFill>
              </a:rPr>
              <a:t>Wind</a:t>
            </a:r>
          </a:p>
        </p:txBody>
      </p:sp>
      <p:sp>
        <p:nvSpPr>
          <p:cNvPr id="21" name="Shape 43"/>
          <p:cNvSpPr/>
          <p:nvPr/>
        </p:nvSpPr>
        <p:spPr>
          <a:xfrm>
            <a:off x="4644442" y="216192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47"/>
          <p:cNvSpPr txBox="1"/>
          <p:nvPr/>
        </p:nvSpPr>
        <p:spPr>
          <a:xfrm>
            <a:off x="4802948" y="2190749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chemeClr val="lt1"/>
                </a:solidFill>
              </a:rPr>
              <a:t>Coal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3" name="Shape 43"/>
          <p:cNvSpPr/>
          <p:nvPr/>
        </p:nvSpPr>
        <p:spPr>
          <a:xfrm>
            <a:off x="4653208" y="284992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" name="Shape 47"/>
          <p:cNvSpPr txBox="1"/>
          <p:nvPr/>
        </p:nvSpPr>
        <p:spPr>
          <a:xfrm>
            <a:off x="4802948" y="2883602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chemeClr val="lt1"/>
                </a:solidFill>
              </a:rPr>
              <a:t>Geothermal</a:t>
            </a:r>
            <a:endParaRPr lang="en" sz="18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8" y="3441445"/>
            <a:ext cx="1532523" cy="1532520"/>
          </a:xfrm>
          <a:prstGeom prst="rect">
            <a:avLst/>
          </a:prstGeom>
        </p:spPr>
      </p:pic>
      <p:sp>
        <p:nvSpPr>
          <p:cNvPr id="26" name="Multiply 25"/>
          <p:cNvSpPr/>
          <p:nvPr/>
        </p:nvSpPr>
        <p:spPr>
          <a:xfrm>
            <a:off x="-46605" y="4299870"/>
            <a:ext cx="834105" cy="834105"/>
          </a:xfrm>
          <a:prstGeom prst="mathMultiply">
            <a:avLst/>
          </a:prstGeom>
          <a:solidFill>
            <a:srgbClr val="C1DD1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TEC Std (White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56809"/>
            <a:ext cx="548220" cy="1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55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mily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457200" y="11239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b="1" dirty="0" smtClean="0">
                <a:solidFill>
                  <a:srgbClr val="FFFFFF"/>
                </a:solidFill>
              </a:rPr>
              <a:t>Question</a:t>
            </a:r>
            <a:endParaRPr lang="en" sz="2000" b="1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87500" y="2052400"/>
            <a:ext cx="7506000" cy="284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4662250" y="4213570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4662250" y="3529245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8" name="Shape 38"/>
          <p:cNvSpPr/>
          <p:nvPr/>
        </p:nvSpPr>
        <p:spPr>
          <a:xfrm>
            <a:off x="4662250" y="2849921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4662250" y="2170596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965875" y="3529245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965875" y="28499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965875" y="2170596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4" name="Shape 44"/>
          <p:cNvSpPr txBox="1"/>
          <p:nvPr/>
        </p:nvSpPr>
        <p:spPr>
          <a:xfrm>
            <a:off x="1001845" y="2231733"/>
            <a:ext cx="3460624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dirty="0"/>
          </a:p>
        </p:txBody>
      </p:sp>
      <p:sp>
        <p:nvSpPr>
          <p:cNvPr id="45" name="Shape 45"/>
          <p:cNvSpPr txBox="1"/>
          <p:nvPr/>
        </p:nvSpPr>
        <p:spPr>
          <a:xfrm>
            <a:off x="987203" y="2907580"/>
            <a:ext cx="3460624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974786" y="3583427"/>
            <a:ext cx="3460624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18" name="Shape 36"/>
          <p:cNvSpPr/>
          <p:nvPr/>
        </p:nvSpPr>
        <p:spPr>
          <a:xfrm>
            <a:off x="964199" y="4217759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8" y="3441445"/>
            <a:ext cx="1532523" cy="1532520"/>
          </a:xfrm>
          <a:prstGeom prst="rect">
            <a:avLst/>
          </a:prstGeom>
        </p:spPr>
      </p:pic>
      <p:sp>
        <p:nvSpPr>
          <p:cNvPr id="20" name="Multiply 19"/>
          <p:cNvSpPr/>
          <p:nvPr/>
        </p:nvSpPr>
        <p:spPr>
          <a:xfrm>
            <a:off x="13580" y="4309395"/>
            <a:ext cx="834105" cy="834105"/>
          </a:xfrm>
          <a:prstGeom prst="mathMultiply">
            <a:avLst/>
          </a:prstGeom>
          <a:solidFill>
            <a:srgbClr val="C1DD1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EC Std (White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56809"/>
            <a:ext cx="548220" cy="1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69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mily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457200" y="11239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2000" b="1" dirty="0" smtClean="0">
                <a:solidFill>
                  <a:srgbClr val="FFFFFF"/>
                </a:solidFill>
              </a:rPr>
              <a:t>Question</a:t>
            </a:r>
            <a:endParaRPr lang="en" sz="2000" b="1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87500" y="2052400"/>
            <a:ext cx="7506000" cy="284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4662250" y="4213570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4662250" y="3529245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" name="Shape 38"/>
          <p:cNvSpPr/>
          <p:nvPr/>
        </p:nvSpPr>
        <p:spPr>
          <a:xfrm>
            <a:off x="4662250" y="2849921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4662250" y="2170596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965875" y="3529245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965875" y="28499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965875" y="2170596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965875" y="421357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 txBox="1"/>
          <p:nvPr/>
        </p:nvSpPr>
        <p:spPr>
          <a:xfrm>
            <a:off x="1065716" y="2228914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1065716" y="2898736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065716" y="3579730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065716" y="4265698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8" y="3441445"/>
            <a:ext cx="1532523" cy="1532520"/>
          </a:xfrm>
          <a:prstGeom prst="rect">
            <a:avLst/>
          </a:prstGeom>
        </p:spPr>
      </p:pic>
      <p:sp>
        <p:nvSpPr>
          <p:cNvPr id="20" name="Multiply 19"/>
          <p:cNvSpPr/>
          <p:nvPr/>
        </p:nvSpPr>
        <p:spPr>
          <a:xfrm>
            <a:off x="-41904" y="4331065"/>
            <a:ext cx="834105" cy="834105"/>
          </a:xfrm>
          <a:prstGeom prst="mathMultiply">
            <a:avLst/>
          </a:prstGeom>
          <a:solidFill>
            <a:srgbClr val="C1DD1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TEC Std (White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56809"/>
            <a:ext cx="548220" cy="1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5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mily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152400" y="1123950"/>
            <a:ext cx="8839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b="1" dirty="0" smtClean="0">
                <a:solidFill>
                  <a:srgbClr val="FFFFFF"/>
                </a:solidFill>
              </a:rPr>
              <a:t>Question</a:t>
            </a:r>
            <a:endParaRPr lang="en" sz="2000" b="1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87500" y="2052400"/>
            <a:ext cx="7506000" cy="284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4635091" y="4213570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4635091" y="3529245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965875" y="3529245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965875" y="28499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965875" y="2170596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965875" y="421357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 txBox="1"/>
          <p:nvPr/>
        </p:nvSpPr>
        <p:spPr>
          <a:xfrm>
            <a:off x="1065314" y="2222474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1078130" y="2892234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078130" y="3581373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ct val="61111"/>
            </a:pPr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chemeClr val="lt1"/>
              </a:solidFill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083509" y="4265698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1" name="Shape 43"/>
          <p:cNvSpPr/>
          <p:nvPr/>
        </p:nvSpPr>
        <p:spPr>
          <a:xfrm>
            <a:off x="4625824" y="2165468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47"/>
          <p:cNvSpPr txBox="1"/>
          <p:nvPr/>
        </p:nvSpPr>
        <p:spPr>
          <a:xfrm>
            <a:off x="4735297" y="2215255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0" name="Shape 37"/>
          <p:cNvSpPr/>
          <p:nvPr/>
        </p:nvSpPr>
        <p:spPr>
          <a:xfrm>
            <a:off x="4635746" y="2840106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8" y="3441445"/>
            <a:ext cx="1532523" cy="1532520"/>
          </a:xfrm>
          <a:prstGeom prst="rect">
            <a:avLst/>
          </a:prstGeom>
        </p:spPr>
      </p:pic>
      <p:sp>
        <p:nvSpPr>
          <p:cNvPr id="27" name="Multiply 26"/>
          <p:cNvSpPr/>
          <p:nvPr/>
        </p:nvSpPr>
        <p:spPr>
          <a:xfrm>
            <a:off x="-41904" y="4321540"/>
            <a:ext cx="834105" cy="834105"/>
          </a:xfrm>
          <a:prstGeom prst="mathMultiply">
            <a:avLst/>
          </a:prstGeom>
          <a:solidFill>
            <a:srgbClr val="C1DD1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TEC Std (White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56809"/>
            <a:ext cx="548220" cy="1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5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mily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152400" y="1123950"/>
            <a:ext cx="8839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b="1" dirty="0" smtClean="0">
                <a:solidFill>
                  <a:srgbClr val="FFFFFF"/>
                </a:solidFill>
              </a:rPr>
              <a:t>Question</a:t>
            </a:r>
            <a:endParaRPr lang="en" sz="2000" b="1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87500" y="2052400"/>
            <a:ext cx="7506000" cy="284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4626038" y="4213570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4626038" y="3529245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965875" y="3529245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965875" y="28499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965875" y="2170596"/>
            <a:ext cx="3481799" cy="5706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965875" y="421357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 txBox="1"/>
          <p:nvPr/>
        </p:nvSpPr>
        <p:spPr>
          <a:xfrm>
            <a:off x="975513" y="2211953"/>
            <a:ext cx="3462299" cy="469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  <a:p>
            <a:pPr lvl="0"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1026085" y="2889787"/>
            <a:ext cx="3358025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  <a:p>
            <a:pPr lvl="0" algn="ctr"/>
            <a:endParaRPr lang="en" sz="1800" b="1" dirty="0">
              <a:solidFill>
                <a:srgbClr val="FFFFFF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066796" y="3581295"/>
            <a:ext cx="32766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104895" y="4261223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1" name="Shape 43"/>
          <p:cNvSpPr/>
          <p:nvPr/>
        </p:nvSpPr>
        <p:spPr>
          <a:xfrm>
            <a:off x="4625824" y="2165468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47"/>
          <p:cNvSpPr txBox="1"/>
          <p:nvPr/>
        </p:nvSpPr>
        <p:spPr>
          <a:xfrm>
            <a:off x="4802948" y="2190749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3" name="Shape 43"/>
          <p:cNvSpPr/>
          <p:nvPr/>
        </p:nvSpPr>
        <p:spPr>
          <a:xfrm>
            <a:off x="4625824" y="28583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" name="Shape 47"/>
          <p:cNvSpPr txBox="1"/>
          <p:nvPr/>
        </p:nvSpPr>
        <p:spPr>
          <a:xfrm>
            <a:off x="4802948" y="2883602"/>
            <a:ext cx="3200401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8" y="3441445"/>
            <a:ext cx="1532523" cy="1532520"/>
          </a:xfrm>
          <a:prstGeom prst="rect">
            <a:avLst/>
          </a:prstGeom>
        </p:spPr>
      </p:pic>
      <p:sp>
        <p:nvSpPr>
          <p:cNvPr id="26" name="Multiply 25"/>
          <p:cNvSpPr/>
          <p:nvPr/>
        </p:nvSpPr>
        <p:spPr>
          <a:xfrm>
            <a:off x="-32930" y="4279005"/>
            <a:ext cx="834105" cy="834105"/>
          </a:xfrm>
          <a:prstGeom prst="mathMultiply">
            <a:avLst/>
          </a:prstGeom>
          <a:solidFill>
            <a:srgbClr val="C1DD1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TEC Std (White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56809"/>
            <a:ext cx="548220" cy="1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19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mily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152400" y="1123950"/>
            <a:ext cx="88392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b="1" dirty="0" smtClean="0">
                <a:solidFill>
                  <a:srgbClr val="FFFFFF"/>
                </a:solidFill>
              </a:rPr>
              <a:t>Question</a:t>
            </a:r>
            <a:endParaRPr lang="en" sz="2000" b="1" dirty="0">
              <a:solidFill>
                <a:srgbClr val="FFFFFF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87500" y="2052400"/>
            <a:ext cx="7506000" cy="284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965875" y="3529245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965875" y="28499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965875" y="2170596"/>
            <a:ext cx="3481799" cy="5706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965875" y="421357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 txBox="1"/>
          <p:nvPr/>
        </p:nvSpPr>
        <p:spPr>
          <a:xfrm>
            <a:off x="985375" y="2211954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985375" y="2897762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965875" y="3548821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985375" y="4238851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rgbClr val="FFFFFF"/>
                </a:solidFill>
              </a:rPr>
              <a:t>Text</a:t>
            </a:r>
            <a:endParaRPr lang="en" sz="1800" b="1" dirty="0">
              <a:solidFill>
                <a:srgbClr val="FFFFFF"/>
              </a:solidFill>
            </a:endParaRPr>
          </a:p>
          <a:p>
            <a:pPr lvl="0"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1" name="Shape 43"/>
          <p:cNvSpPr/>
          <p:nvPr/>
        </p:nvSpPr>
        <p:spPr>
          <a:xfrm>
            <a:off x="4625824" y="2165468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47"/>
          <p:cNvSpPr txBox="1"/>
          <p:nvPr/>
        </p:nvSpPr>
        <p:spPr>
          <a:xfrm>
            <a:off x="4818187" y="2220383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ct val="61111"/>
            </a:pPr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chemeClr val="lt1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3" name="Shape 43"/>
          <p:cNvSpPr/>
          <p:nvPr/>
        </p:nvSpPr>
        <p:spPr>
          <a:xfrm>
            <a:off x="4625824" y="2858321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" name="Shape 47"/>
          <p:cNvSpPr txBox="1"/>
          <p:nvPr/>
        </p:nvSpPr>
        <p:spPr>
          <a:xfrm>
            <a:off x="4802947" y="2883602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chemeClr val="lt1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0" name="Shape 43"/>
          <p:cNvSpPr/>
          <p:nvPr/>
        </p:nvSpPr>
        <p:spPr>
          <a:xfrm>
            <a:off x="4625824" y="3562350"/>
            <a:ext cx="3481799" cy="570600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" name="Shape 47"/>
          <p:cNvSpPr txBox="1"/>
          <p:nvPr/>
        </p:nvSpPr>
        <p:spPr>
          <a:xfrm>
            <a:off x="4802947" y="3589674"/>
            <a:ext cx="3282696" cy="46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b="1" dirty="0" smtClean="0">
                <a:solidFill>
                  <a:schemeClr val="lt1"/>
                </a:solidFill>
              </a:rPr>
              <a:t>Text</a:t>
            </a:r>
            <a:endParaRPr lang="en" sz="1800" b="1" dirty="0">
              <a:solidFill>
                <a:schemeClr val="lt1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  <a:p>
            <a:pPr algn="ctr"/>
            <a:endParaRPr lang="en" sz="1800" b="1" dirty="0">
              <a:solidFill>
                <a:srgbClr val="FFFFFF"/>
              </a:solidFill>
            </a:endParaRPr>
          </a:p>
        </p:txBody>
      </p:sp>
      <p:sp>
        <p:nvSpPr>
          <p:cNvPr id="28" name="Shape 39"/>
          <p:cNvSpPr/>
          <p:nvPr/>
        </p:nvSpPr>
        <p:spPr>
          <a:xfrm>
            <a:off x="4625823" y="4253855"/>
            <a:ext cx="3481799" cy="570600"/>
          </a:xfrm>
          <a:prstGeom prst="rect">
            <a:avLst/>
          </a:prstGeom>
          <a:solidFill>
            <a:srgbClr val="1C4587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8" y="3441445"/>
            <a:ext cx="1532523" cy="1532520"/>
          </a:xfrm>
          <a:prstGeom prst="rect">
            <a:avLst/>
          </a:prstGeom>
        </p:spPr>
      </p:pic>
      <p:sp>
        <p:nvSpPr>
          <p:cNvPr id="30" name="Multiply 29"/>
          <p:cNvSpPr/>
          <p:nvPr/>
        </p:nvSpPr>
        <p:spPr>
          <a:xfrm>
            <a:off x="0" y="4309395"/>
            <a:ext cx="834105" cy="834105"/>
          </a:xfrm>
          <a:prstGeom prst="mathMultiply">
            <a:avLst/>
          </a:prstGeom>
          <a:solidFill>
            <a:srgbClr val="C1DD1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TEC Std (White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56809"/>
            <a:ext cx="548220" cy="1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424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f-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mily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12718</TotalTime>
  <Words>269</Words>
  <Application>Microsoft Office PowerPoint</Application>
  <PresentationFormat>On-screen Show (16:9)</PresentationFormat>
  <Paragraphs>69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simple-light</vt:lpstr>
      <vt:lpstr>PowerPoint Presentation</vt:lpstr>
      <vt:lpstr>PowerPoint Presentation</vt:lpstr>
      <vt:lpstr>According to the U.S. Department of Energy (DOE), the top 8 energy intensive appliances in residential households are: </vt:lpstr>
      <vt:lpstr>California’s top 6 electricity generating resources are: </vt:lpstr>
      <vt:lpstr>Question</vt:lpstr>
      <vt:lpstr>Question</vt:lpstr>
      <vt:lpstr>Question</vt:lpstr>
      <vt:lpstr>Question</vt:lpstr>
      <vt:lpstr>Question</vt:lpstr>
      <vt:lpstr>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tec-user21</dc:creator>
  <cp:lastModifiedBy>tec-user84</cp:lastModifiedBy>
  <cp:revision>65</cp:revision>
  <dcterms:modified xsi:type="dcterms:W3CDTF">2016-06-08T21:46:48Z</dcterms:modified>
</cp:coreProperties>
</file>