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2" r:id="rId2"/>
    <p:sldMasterId id="2147483680" r:id="rId3"/>
    <p:sldMasterId id="2147483686" r:id="rId4"/>
  </p:sldMasterIdLst>
  <p:notesMasterIdLst>
    <p:notesMasterId r:id="rId37"/>
  </p:notesMasterIdLst>
  <p:sldIdLst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257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492" r:id="rId34"/>
    <p:sldId id="509" r:id="rId35"/>
    <p:sldId id="50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A5A35"/>
    <a:srgbClr val="2A530F"/>
    <a:srgbClr val="00A678"/>
    <a:srgbClr val="381157"/>
    <a:srgbClr val="CE2944"/>
    <a:srgbClr val="ECD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4"/>
  </p:normalViewPr>
  <p:slideViewPr>
    <p:cSldViewPr>
      <p:cViewPr varScale="1">
        <p:scale>
          <a:sx n="124" d="100"/>
          <a:sy n="124" d="100"/>
        </p:scale>
        <p:origin x="7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MS PGothic" pitchFamily="34" charset="-128"/>
              </a:defRPr>
            </a:lvl1pPr>
          </a:lstStyle>
          <a:p>
            <a:pPr>
              <a:defRPr/>
            </a:pPr>
            <a:fld id="{D628707C-AC39-420D-8164-FD85E355F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07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AC70F37-2CA6-418B-9D49-19DC67810D35}" type="slidenum">
              <a:rPr lang="en-US" altLang="en-US" sz="1200" b="0" smtClean="0"/>
              <a:pPr/>
              <a:t>10</a:t>
            </a:fld>
            <a:endParaRPr lang="en-US" altLang="en-US" sz="1200" b="0" smtClean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4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49D9B14-F167-41E5-8387-AFDD5B51B2AD}" type="slidenum">
              <a:rPr lang="en-US" altLang="en-US" sz="1200" b="0" smtClean="0"/>
              <a:pPr/>
              <a:t>20</a:t>
            </a:fld>
            <a:endParaRPr lang="en-US" altLang="en-US" sz="1200" b="0" smtClean="0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4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798F4CE-50DB-41FB-A023-134439836D02}" type="slidenum">
              <a:rPr lang="en-US" altLang="en-US" sz="1200" b="0" smtClean="0"/>
              <a:pPr/>
              <a:t>21</a:t>
            </a:fld>
            <a:endParaRPr lang="en-US" altLang="en-US" sz="1200" b="0" smtClean="0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81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17AAEA7-C585-45CC-B362-E80CCEAE1B76}" type="slidenum">
              <a:rPr lang="en-US" altLang="en-US" sz="1200" b="0" smtClean="0">
                <a:solidFill>
                  <a:prstClr val="black"/>
                </a:solidFill>
              </a:rPr>
              <a:pPr/>
              <a:t>22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350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62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B30E2A7-7E8A-4935-A1FF-A2395DDDEF43}" type="slidenum">
              <a:rPr lang="en-US" altLang="en-US" sz="1200" b="0" smtClean="0">
                <a:solidFill>
                  <a:prstClr val="black"/>
                </a:solidFill>
              </a:rPr>
              <a:pPr/>
              <a:t>23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0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E7FA2DB-7173-4957-85FB-D513257BC67C}" type="slidenum">
              <a:rPr lang="en-US" altLang="en-US" sz="1200" b="0" smtClean="0">
                <a:solidFill>
                  <a:prstClr val="black"/>
                </a:solidFill>
              </a:rPr>
              <a:pPr/>
              <a:t>24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1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5492C9-E000-4150-9B54-E5855084B53C}" type="slidenum">
              <a:rPr lang="en-US" altLang="en-US" sz="1200" b="0" smtClean="0">
                <a:solidFill>
                  <a:prstClr val="black"/>
                </a:solidFill>
              </a:rPr>
              <a:pPr/>
              <a:t>26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9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5639283-5B35-4532-B467-367EFDECEAAD}" type="slidenum">
              <a:rPr lang="en-US" altLang="en-US" sz="1200" b="0" smtClean="0">
                <a:solidFill>
                  <a:prstClr val="black"/>
                </a:solidFill>
              </a:rPr>
              <a:pPr/>
              <a:t>27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9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A1556EB-AF65-4537-8F2F-FBFDC9FC7F58}" type="slidenum">
              <a:rPr lang="en-US" altLang="en-US" sz="1200" b="0" smtClean="0">
                <a:solidFill>
                  <a:prstClr val="black"/>
                </a:solidFill>
              </a:rPr>
              <a:pPr/>
              <a:t>28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05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E460B6D-E7F5-47A1-93E7-BB9F97628A0C}" type="slidenum">
              <a:rPr lang="en-US" altLang="en-US" sz="1200" b="0" smtClean="0">
                <a:solidFill>
                  <a:prstClr val="black"/>
                </a:solidFill>
              </a:rPr>
              <a:pPr/>
              <a:t>29</a:t>
            </a:fld>
            <a:endParaRPr lang="en-US" altLang="en-US" sz="1200" b="0" smtClean="0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53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C6330C5-E4B8-40F2-86E6-CB40C0A5E484}" type="slidenum">
              <a:rPr lang="en-US" altLang="en-US" sz="1200" b="0" smtClean="0"/>
              <a:pPr/>
              <a:t>31</a:t>
            </a:fld>
            <a:endParaRPr lang="en-US" altLang="en-US" sz="1200" b="0" smtClean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2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E8B6B38-C54A-4F08-987B-7B2B7832C6CD}" type="slidenum">
              <a:rPr lang="en-US" altLang="en-US" sz="1200" b="0" smtClean="0"/>
              <a:pPr/>
              <a:t>11</a:t>
            </a:fld>
            <a:endParaRPr lang="en-US" altLang="en-US" sz="1200" b="0" smtClean="0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7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F078388-AD00-4D8B-9265-9782B4CD962E}" type="slidenum">
              <a:rPr lang="en-US" altLang="en-US" sz="1200" b="0" smtClean="0"/>
              <a:pPr/>
              <a:t>13</a:t>
            </a:fld>
            <a:endParaRPr lang="en-US" altLang="en-US" sz="1200" b="0" smtClean="0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915A027-1212-46FD-B822-FD01B63DE0AA}" type="slidenum">
              <a:rPr lang="en-US" altLang="en-US" sz="1200" b="0" smtClean="0"/>
              <a:pPr/>
              <a:t>14</a:t>
            </a:fld>
            <a:endParaRPr lang="en-US" altLang="en-US" sz="1200" b="0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E6E836D-14DF-45DE-82A6-2B23A6D6C281}" type="slidenum">
              <a:rPr lang="en-US" altLang="en-US" sz="1200" b="0" smtClean="0"/>
              <a:pPr/>
              <a:t>15</a:t>
            </a:fld>
            <a:endParaRPr lang="en-US" altLang="en-US" sz="1200" b="0" smtClean="0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8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A5A3A37-CB54-494C-8982-A2CC69FEE3EF}" type="slidenum">
              <a:rPr lang="en-US" altLang="en-US" sz="1200" b="0" smtClean="0"/>
              <a:pPr/>
              <a:t>16</a:t>
            </a:fld>
            <a:endParaRPr lang="en-US" altLang="en-US" sz="1200" b="0" smtClean="0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4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A5F4CEA-CC1C-4CDB-BAE8-D597DA0C80F9}" type="slidenum">
              <a:rPr lang="en-US" altLang="en-US" sz="1200" b="0" smtClean="0"/>
              <a:pPr/>
              <a:t>17</a:t>
            </a:fld>
            <a:endParaRPr lang="en-US" altLang="en-US" sz="1200" b="0" smtClean="0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5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B7A68EB-93D9-4DEF-A3B4-5F19DA05C618}" type="slidenum">
              <a:rPr lang="en-US" altLang="en-US" sz="1200" b="0" smtClean="0"/>
              <a:pPr/>
              <a:t>18</a:t>
            </a:fld>
            <a:endParaRPr lang="en-US" altLang="en-US" sz="1200" b="0" smtClean="0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F46FE9D-6333-4BE2-A79C-9E454ADB083D}" type="slidenum">
              <a:rPr lang="en-US" altLang="en-US" sz="1200" b="0" smtClean="0"/>
              <a:pPr/>
              <a:t>19</a:t>
            </a:fld>
            <a:endParaRPr lang="en-US" altLang="en-US" sz="1200" b="0" smtClean="0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4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38" y="1162050"/>
            <a:ext cx="8107362" cy="14700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38" y="2803634"/>
            <a:ext cx="8107362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5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8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58169"/>
            <a:ext cx="9144000" cy="2730367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4956047"/>
            <a:ext cx="6858000" cy="850392"/>
          </a:xfrm>
        </p:spPr>
        <p:txBody>
          <a:bodyPr/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44169" y="64739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558169"/>
            <a:ext cx="3086100" cy="273291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54740" y="1558169"/>
            <a:ext cx="5547128" cy="2730367"/>
          </a:xfrm>
        </p:spPr>
        <p:txBody>
          <a:bodyPr anchor="ctr" anchorCtr="0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Slide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0" y="300266"/>
            <a:ext cx="3426923" cy="10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3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161309"/>
            <a:ext cx="9144000" cy="2127226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4740" y="2161309"/>
            <a:ext cx="5547128" cy="2127226"/>
          </a:xfrm>
        </p:spPr>
        <p:txBody>
          <a:bodyPr anchor="ctr" anchorCtr="0">
            <a:normAutofit/>
          </a:bodyPr>
          <a:lstStyle>
            <a:lvl1pPr algn="l">
              <a:defRPr sz="37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New Section Slide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44169" y="647395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4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6926"/>
            <a:ext cx="7886700" cy="43000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558169"/>
            <a:ext cx="9144000" cy="134937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6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0075"/>
            <a:ext cx="3886200" cy="43068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70075"/>
            <a:ext cx="3886200" cy="4306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558169"/>
            <a:ext cx="9144000" cy="134937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4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558169"/>
            <a:ext cx="9144000" cy="134937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9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0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Theme Colors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28950" y="3890462"/>
            <a:ext cx="685800" cy="914400"/>
          </a:xfrm>
          <a:prstGeom prst="rect">
            <a:avLst/>
          </a:prstGeom>
          <a:solidFill>
            <a:srgbClr val="9CAB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28950" y="2976062"/>
            <a:ext cx="685800" cy="914400"/>
          </a:xfrm>
          <a:prstGeom prst="rect">
            <a:avLst/>
          </a:prstGeom>
          <a:solidFill>
            <a:srgbClr val="263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29100" y="2976062"/>
            <a:ext cx="685800" cy="914400"/>
          </a:xfrm>
          <a:prstGeom prst="rect">
            <a:avLst/>
          </a:prstGeom>
          <a:solidFill>
            <a:srgbClr val="FF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229100" y="3876607"/>
            <a:ext cx="685800" cy="914400"/>
          </a:xfrm>
          <a:prstGeom prst="rect">
            <a:avLst/>
          </a:prstGeom>
          <a:solidFill>
            <a:srgbClr val="FFE6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429250" y="2976062"/>
            <a:ext cx="685800" cy="914400"/>
          </a:xfrm>
          <a:prstGeom prst="rect">
            <a:avLst/>
          </a:prstGeom>
          <a:solidFill>
            <a:srgbClr val="31A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429250" y="3890462"/>
            <a:ext cx="685800" cy="914400"/>
          </a:xfrm>
          <a:prstGeom prst="rect">
            <a:avLst/>
          </a:prstGeom>
          <a:solidFill>
            <a:srgbClr val="88CD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92265"/>
            <a:ext cx="1404687" cy="4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76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AquaShares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, Inc.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4" y="2361532"/>
            <a:ext cx="6289233" cy="19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2900"/>
            <a:ext cx="8107362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0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2900"/>
            <a:ext cx="8107362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579438" y="1371600"/>
            <a:ext cx="8107362" cy="427355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855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2900"/>
            <a:ext cx="8564562" cy="685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438" y="1371600"/>
            <a:ext cx="391636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4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2900"/>
            <a:ext cx="8564562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1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9BBC820-7079-432E-AAC3-C52ED36F0D51}" type="slidenum">
              <a:rPr lang="en-US" sz="1800" b="0">
                <a:solidFill>
                  <a:prstClr val="black"/>
                </a:solidFill>
                <a:latin typeface="Arial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46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7B6185-3DA5-421A-86D2-8AB6D6D3A1F8}" type="slidenum">
              <a:rPr lang="en-US" sz="1800" b="0">
                <a:solidFill>
                  <a:prstClr val="black"/>
                </a:solidFill>
                <a:latin typeface="Arial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 b="0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857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TITLE Background Twea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EDF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57800"/>
            <a:ext cx="21621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TITLE Background Twea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EDF_r_CMYK_2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5486400"/>
            <a:ext cx="21701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LIDE Corner Cu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565775"/>
            <a:ext cx="34194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9438" y="1371600"/>
            <a:ext cx="810736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Title Placeholder 7"/>
          <p:cNvSpPr>
            <a:spLocks noGrp="1"/>
          </p:cNvSpPr>
          <p:nvPr>
            <p:ph type="title"/>
          </p:nvPr>
        </p:nvSpPr>
        <p:spPr bwMode="auto">
          <a:xfrm>
            <a:off x="579438" y="342900"/>
            <a:ext cx="81073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rgbClr val="173D9A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173D9A"/>
          </a:solidFill>
          <a:latin typeface="Arial" charset="0"/>
          <a:ea typeface="ＭＳ Ｐゴシック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itchFamily="34" charset="0"/>
        <a:buChar char="•"/>
        <a:defRPr sz="3000" kern="1200">
          <a:solidFill>
            <a:srgbClr val="173D9A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173D9A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173D9A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173D9A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173D9A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2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95000"/>
        </a:lnSpc>
        <a:spcBef>
          <a:spcPts val="1800"/>
        </a:spcBef>
        <a:buFont typeface="Arial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9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76926"/>
            <a:ext cx="7886700" cy="430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62416DD-8A2F-8743-8FC3-493EB4093290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0000">
                  <a:tint val="75000"/>
                </a:srgb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000000">
                    <a:tint val="75000"/>
                  </a:srgbClr>
                </a:solidFill>
                <a:latin typeface="Calibri" panose="020F0502020204030204"/>
                <a:ea typeface="+mn-ea"/>
              </a:rPr>
              <a:t>AquaShares, Inc. Confidential</a:t>
            </a:r>
            <a:endParaRPr lang="en-US" b="0" dirty="0">
              <a:solidFill>
                <a:srgbClr val="000000">
                  <a:tint val="75000"/>
                </a:srgb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327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hyperlink" Target="NULL" TargetMode="External"/><Relationship Id="rId7" Type="http://schemas.openxmlformats.org/officeDocument/2006/relationships/image" Target="../media/image59.jpe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85" y="-188912"/>
            <a:ext cx="5921115" cy="88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sz="4000" b="1" dirty="0" smtClean="0">
              <a:solidFill>
                <a:srgbClr val="2A5A3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1524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596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Rot="1" noChangeArrowheads="1"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7200" dirty="0" smtClean="0">
                <a:solidFill>
                  <a:schemeClr val="accent3"/>
                </a:solidFill>
              </a:rPr>
              <a:t>Rations!</a:t>
            </a:r>
            <a:endParaRPr lang="en-US" sz="7200" dirty="0"/>
          </a:p>
        </p:txBody>
      </p:sp>
      <p:pic>
        <p:nvPicPr>
          <p:cNvPr id="5" name="Picture 2" descr="https://encrypted-tbn2.gstatic.com/images?q=tbn:ANd9GcTLBM5clSuDaz59XTDJDhzA2H-n2RDS4HDdbYj0GRhOeSKp7V6L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8" y="0"/>
            <a:ext cx="8439752" cy="796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Rot="1"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Rations?</a:t>
            </a:r>
            <a:endParaRPr kumimoji="0" lang="en-US" sz="7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05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0" y="2286000"/>
            <a:ext cx="9613529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457200" indent="-457200">
              <a:tabLst>
                <a:tab pos="685800" algn="l"/>
              </a:tabLst>
              <a:defRPr/>
            </a:pP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Thou shalt not hose down thy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driveway.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sprinkle thy lawn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Monday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Thursday only.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not serve water unto thirsty diners until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asked.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hold back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drips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thy leaky pipes.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run thy dishwashers only whence full.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not water thy garden after the sun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ariseth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.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Thou shalt wash thy car only with a shut-off staff. 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Thou shalt not use thy toilet as a garbage can.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Thou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shalt prevent runoff unto thine gutters.</a:t>
            </a:r>
          </a:p>
          <a:p>
            <a:pPr marL="457200" indent="-457200">
              <a:buFontTx/>
              <a:buAutoNum type="romanUcPeriod"/>
              <a:tabLst>
                <a:tab pos="685800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Thou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shalt shorten thy nice long hot shower.</a:t>
            </a:r>
          </a:p>
        </p:txBody>
      </p:sp>
      <p:sp>
        <p:nvSpPr>
          <p:cNvPr id="1024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8337" y="1333500"/>
            <a:ext cx="8228463" cy="1333500"/>
          </a:xfrm>
        </p:spPr>
        <p:txBody>
          <a:bodyPr/>
          <a:lstStyle/>
          <a:p>
            <a:r>
              <a:rPr lang="en-US" altLang="ja-JP" sz="4000" b="1" i="1" dirty="0" smtClean="0"/>
              <a:t>Muir Beach Ten Commandm</a:t>
            </a:r>
            <a:r>
              <a:rPr lang="en-US" altLang="ja-JP" sz="4000" b="1" dirty="0" smtClean="0"/>
              <a:t>ents</a:t>
            </a:r>
            <a:endParaRPr lang="en-US" altLang="en-US" sz="4000" b="1" dirty="0" smtClean="0"/>
          </a:p>
        </p:txBody>
      </p:sp>
      <p:sp>
        <p:nvSpPr>
          <p:cNvPr id="10244" name="Rectangle 5"/>
          <p:cNvSpPr txBox="1">
            <a:spLocks noRot="1" noChangeArrowheads="1"/>
          </p:cNvSpPr>
          <p:nvPr/>
        </p:nvSpPr>
        <p:spPr bwMode="auto">
          <a:xfrm>
            <a:off x="458337" y="190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</a:rPr>
              <a:t>Restrictions?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2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066800" y="-114929"/>
          <a:ext cx="6952139" cy="899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5829103" imgH="7543564" progId="AcroExch.Document.DC">
                  <p:embed/>
                </p:oleObj>
              </mc:Choice>
              <mc:Fallback>
                <p:oleObj name="Acrobat Document" r:id="rId3" imgW="5829103" imgH="75435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-114929"/>
                        <a:ext cx="6952139" cy="899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87" y="533400"/>
            <a:ext cx="8230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1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oland Spring v Kennebunk Ma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524000"/>
            <a:ext cx="9196388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 txBox="1">
            <a:spLocks noRot="1" noChangeArrowheads="1"/>
          </p:cNvSpPr>
          <p:nvPr/>
        </p:nvSpPr>
        <p:spPr bwMode="auto">
          <a:xfrm>
            <a:off x="416719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dirty="0" smtClean="0">
                <a:solidFill>
                  <a:schemeClr val="bg1"/>
                </a:solidFill>
              </a:rPr>
              <a:t>Reactions!</a:t>
            </a:r>
            <a:endParaRPr lang="en-US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990600" y="26988"/>
            <a:ext cx="69151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</a:rPr>
              <a:t>Tragic commons</a:t>
            </a:r>
            <a:endParaRPr lang="en-US" altLang="en-US" sz="2400" b="0" dirty="0">
              <a:solidFill>
                <a:schemeClr val="bg1"/>
              </a:solidFill>
            </a:endParaRPr>
          </a:p>
        </p:txBody>
      </p:sp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0" y="1295400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5400" i="1" dirty="0"/>
              <a:t>“</a:t>
            </a:r>
            <a:r>
              <a:rPr lang="en-US" altLang="ja-JP" sz="4800" i="1" dirty="0">
                <a:solidFill>
                  <a:schemeClr val="bg1"/>
                </a:solidFill>
              </a:rPr>
              <a:t>No owner/value in exchange</a:t>
            </a:r>
            <a:r>
              <a:rPr lang="ja-JP" altLang="en-US" sz="4800" i="1" dirty="0">
                <a:solidFill>
                  <a:schemeClr val="bg1"/>
                </a:solidFill>
              </a:rPr>
              <a:t>”</a:t>
            </a:r>
            <a:endParaRPr lang="en-US" altLang="ja-JP" sz="4800" dirty="0">
              <a:solidFill>
                <a:schemeClr val="bg1"/>
              </a:solidFill>
            </a:endParaRPr>
          </a:p>
          <a:p>
            <a:pPr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	Waste</a:t>
            </a:r>
          </a:p>
          <a:p>
            <a:pPr lvl="2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Conflict</a:t>
            </a:r>
            <a:endParaRPr lang="en-US" altLang="en-US" dirty="0">
              <a:solidFill>
                <a:schemeClr val="bg1"/>
              </a:solidFill>
            </a:endParaRPr>
          </a:p>
          <a:p>
            <a:pPr lvl="2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Extinction</a:t>
            </a:r>
            <a:endParaRPr lang="en-US" altLang="en-US" dirty="0">
              <a:solidFill>
                <a:schemeClr val="bg1"/>
              </a:solidFill>
            </a:endParaRPr>
          </a:p>
          <a:p>
            <a:pPr lvl="4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bg1"/>
              </a:solidFill>
            </a:endParaRPr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6400800" y="4038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438400"/>
            <a:ext cx="4191000" cy="369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582" name="Rectangle 15"/>
          <p:cNvSpPr>
            <a:spLocks noChangeArrowheads="1"/>
          </p:cNvSpPr>
          <p:nvPr/>
        </p:nvSpPr>
        <p:spPr bwMode="auto">
          <a:xfrm>
            <a:off x="5562600" y="2209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rgbClr val="2A5A35"/>
              </a:solidFill>
            </a:endParaRP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286000"/>
            <a:ext cx="419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4724400" y="2514600"/>
            <a:ext cx="518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2A530F"/>
                </a:solidFill>
              </a:rPr>
              <a:t> Water </a:t>
            </a:r>
            <a:r>
              <a:rPr lang="en-US" altLang="en-US">
                <a:solidFill>
                  <a:srgbClr val="CE2944"/>
                </a:solidFill>
              </a:rPr>
              <a:t>Scarcity</a:t>
            </a:r>
            <a:r>
              <a:rPr lang="en-US" altLang="en-US" sz="2400"/>
              <a:t> </a:t>
            </a:r>
            <a:endParaRPr lang="en-US" altLang="en-US" sz="2400" b="0"/>
          </a:p>
        </p:txBody>
      </p:sp>
      <p:sp>
        <p:nvSpPr>
          <p:cNvPr id="24585" name="Line 18"/>
          <p:cNvSpPr>
            <a:spLocks noChangeShapeType="1"/>
          </p:cNvSpPr>
          <p:nvPr/>
        </p:nvSpPr>
        <p:spPr bwMode="auto">
          <a:xfrm>
            <a:off x="1981200" y="2057400"/>
            <a:ext cx="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6" name="Line 19"/>
          <p:cNvSpPr>
            <a:spLocks noChangeShapeType="1"/>
          </p:cNvSpPr>
          <p:nvPr/>
        </p:nvSpPr>
        <p:spPr bwMode="auto">
          <a:xfrm>
            <a:off x="1981200" y="3124200"/>
            <a:ext cx="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7" name="Line 20"/>
          <p:cNvSpPr>
            <a:spLocks noChangeShapeType="1"/>
          </p:cNvSpPr>
          <p:nvPr/>
        </p:nvSpPr>
        <p:spPr bwMode="auto">
          <a:xfrm>
            <a:off x="1981200" y="4191000"/>
            <a:ext cx="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journeyofmanr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13" y="762000"/>
            <a:ext cx="98663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209800" y="152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30782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outhern-Africa-Panorama-Map_medium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" y="-6824"/>
            <a:ext cx="9556689" cy="68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66800" y="152400"/>
            <a:ext cx="7380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Oldest civilization</a:t>
            </a:r>
            <a:endParaRPr lang="en-US" b="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514600" y="2819400"/>
            <a:ext cx="13716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5400" dirty="0">
              <a:ln w="19050">
                <a:solidFill>
                  <a:schemeClr val="accent3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4114800" y="3124200"/>
            <a:ext cx="304800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5400" dirty="0">
              <a:ln w="19050">
                <a:solidFill>
                  <a:schemeClr val="accent3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4953000" y="2819400"/>
            <a:ext cx="1447800" cy="457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oval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5400" dirty="0">
              <a:ln w="19050">
                <a:solidFill>
                  <a:schemeClr val="accent3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 descr="tsodilo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3674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2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dudley_dooright-250x1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508"/>
            <a:ext cx="9144000" cy="828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5387" y="0"/>
            <a:ext cx="963700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5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dwood creek marin floo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" y="29570"/>
            <a:ext cx="9182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96635"/>
            <a:ext cx="7349849" cy="25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lassicsafa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20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7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Baobab 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9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athering as Qoroxloo taght t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69" y="743584"/>
            <a:ext cx="7305757" cy="54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64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226" y="743583"/>
            <a:ext cx="4696010" cy="54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7892" y="743583"/>
            <a:ext cx="20439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6000" dirty="0">
                <a:solidFill>
                  <a:srgbClr val="000000"/>
                </a:solidFill>
              </a:rPr>
              <a:t>Earn</a:t>
            </a:r>
          </a:p>
        </p:txBody>
      </p:sp>
    </p:spTree>
    <p:extLst>
      <p:ext uri="{BB962C8B-B14F-4D97-AF65-F5344CB8AC3E}">
        <p14:creationId xmlns:p14="http://schemas.microsoft.com/office/powerpoint/2010/main" val="24366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KALAHARI 4 to CAPRIVI 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96" y="8662"/>
            <a:ext cx="7490111" cy="59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ahalari squeezing water from a tub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44958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50770" y="791382"/>
            <a:ext cx="16850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5400" dirty="0">
                <a:solidFill>
                  <a:srgbClr val="000000"/>
                </a:solidFill>
              </a:rPr>
              <a:t>Own</a:t>
            </a:r>
          </a:p>
        </p:txBody>
      </p:sp>
    </p:spTree>
    <p:extLst>
      <p:ext uri="{BB962C8B-B14F-4D97-AF65-F5344CB8AC3E}">
        <p14:creationId xmlns:p14="http://schemas.microsoft.com/office/powerpoint/2010/main" val="313225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Kalahari July Trip Part Two 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33" y="733564"/>
            <a:ext cx="9354733" cy="52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3267771" y="1242770"/>
            <a:ext cx="2444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6600" dirty="0">
                <a:solidFill>
                  <a:srgbClr val="000000"/>
                </a:solidFill>
              </a:rPr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4756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AquaShares, Inc. Confidential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38518"/>
            <a:ext cx="1752599" cy="297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93" y="329106"/>
            <a:ext cx="4826829" cy="325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592" y="3489804"/>
            <a:ext cx="4923409" cy="2717581"/>
          </a:xfrm>
          <a:prstGeom prst="rect">
            <a:avLst/>
          </a:prstGeom>
        </p:spPr>
      </p:pic>
      <p:pic>
        <p:nvPicPr>
          <p:cNvPr id="2050" name="Picture 2" descr="Image result for qan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" y="329106"/>
            <a:ext cx="4390192" cy="29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288" y="3297973"/>
            <a:ext cx="3166312" cy="294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28951" y="1289472"/>
            <a:ext cx="30909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000000"/>
                </a:solidFill>
                <a:latin typeface="Calibri" panose="020F0502020204030204"/>
                <a:ea typeface="+mn-ea"/>
              </a:rPr>
              <a:t>Success</a:t>
            </a:r>
            <a:endParaRPr lang="en-US" sz="7200" b="0" dirty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47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4156354" y="2674264"/>
            <a:ext cx="6783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66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54276" name="Rectangle 9"/>
          <p:cNvSpPr>
            <a:spLocks noChangeArrowheads="1"/>
          </p:cNvSpPr>
          <p:nvPr/>
        </p:nvSpPr>
        <p:spPr bwMode="auto">
          <a:xfrm flipH="1">
            <a:off x="5334597" y="3810298"/>
            <a:ext cx="1035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1350" b="0">
              <a:solidFill>
                <a:srgbClr val="000000"/>
              </a:solidFill>
            </a:endParaRPr>
          </a:p>
        </p:txBody>
      </p:sp>
      <p:sp>
        <p:nvSpPr>
          <p:cNvPr id="48134" name="Rectangle 11"/>
          <p:cNvSpPr>
            <a:spLocks noChangeArrowheads="1"/>
          </p:cNvSpPr>
          <p:nvPr/>
        </p:nvSpPr>
        <p:spPr bwMode="auto">
          <a:xfrm>
            <a:off x="6969546" y="2674264"/>
            <a:ext cx="385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7200" dirty="0">
                <a:solidFill>
                  <a:srgbClr val="000000"/>
                </a:solidFill>
              </a:rPr>
              <a:t>=</a:t>
            </a:r>
          </a:p>
        </p:txBody>
      </p:sp>
      <p:pic>
        <p:nvPicPr>
          <p:cNvPr id="12302" name="Picture 14" descr="BUSHMENcopyrightJamesWork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1021266"/>
            <a:ext cx="3535394" cy="451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71509" y="2681946"/>
            <a:ext cx="612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000000"/>
                </a:solidFill>
                <a:latin typeface="Calibri" panose="020F0502020204030204"/>
                <a:ea typeface="+mn-ea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417" y="2441658"/>
            <a:ext cx="2125483" cy="14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8539" y="1996197"/>
            <a:ext cx="6586922" cy="425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729288" y="3214687"/>
            <a:ext cx="58846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229" name="Rectangle 1029"/>
          <p:cNvSpPr>
            <a:spLocks noChangeArrowheads="1"/>
          </p:cNvSpPr>
          <p:nvPr/>
        </p:nvSpPr>
        <p:spPr bwMode="auto">
          <a:xfrm>
            <a:off x="5389799" y="3628894"/>
            <a:ext cx="2254404" cy="4039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025" b="0" dirty="0">
                <a:solidFill>
                  <a:prstClr val="black"/>
                </a:solidFill>
              </a:rPr>
              <a:t>AquaMark</a:t>
            </a:r>
            <a:r>
              <a:rPr lang="en-US" altLang="en-US" sz="1125" b="0" dirty="0">
                <a:solidFill>
                  <a:prstClr val="black"/>
                </a:solidFill>
              </a:rPr>
              <a:t>™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551" y="4023506"/>
            <a:ext cx="461665" cy="85856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350" b="0" dirty="0">
                <a:solidFill>
                  <a:prstClr val="black"/>
                </a:solidFill>
                <a:latin typeface="Arial"/>
                <a:ea typeface="+mn-ea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Arial"/>
                <a:ea typeface="+mn-ea"/>
              </a:rPr>
              <a:t>1,000g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1" y="4171951"/>
            <a:ext cx="1803949" cy="60131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757613" y="5143500"/>
            <a:ext cx="1628775" cy="257175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878" y="980083"/>
            <a:ext cx="136569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950" dirty="0">
                <a:solidFill>
                  <a:srgbClr val="000000"/>
                </a:solidFill>
                <a:latin typeface="Calibri" panose="020F0502020204030204"/>
                <a:ea typeface="+mn-ea"/>
              </a:rPr>
              <a:t>Earn</a:t>
            </a:r>
            <a:endParaRPr lang="en-US" altLang="en-US" sz="1350" dirty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50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ChangeArrowheads="1"/>
          </p:cNvSpPr>
          <p:nvPr/>
        </p:nvSpPr>
        <p:spPr bwMode="auto">
          <a:xfrm>
            <a:off x="3628422" y="1085850"/>
            <a:ext cx="1560042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4950" dirty="0">
                <a:solidFill>
                  <a:srgbClr val="000000"/>
                </a:solidFill>
              </a:rPr>
              <a:t>Own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2114550"/>
            <a:ext cx="23907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1" y="2514601"/>
            <a:ext cx="2894410" cy="207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3543300"/>
            <a:ext cx="1980010" cy="742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114551"/>
            <a:ext cx="1838103" cy="6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ChangeArrowheads="1"/>
          </p:cNvSpPr>
          <p:nvPr/>
        </p:nvSpPr>
        <p:spPr bwMode="auto">
          <a:xfrm>
            <a:off x="3757747" y="910829"/>
            <a:ext cx="187769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4950" dirty="0">
                <a:solidFill>
                  <a:srgbClr val="000000"/>
                </a:solidFill>
              </a:rPr>
              <a:t>Trade</a:t>
            </a:r>
          </a:p>
        </p:txBody>
      </p:sp>
      <p:sp>
        <p:nvSpPr>
          <p:cNvPr id="55299" name="Rectangle 1029"/>
          <p:cNvSpPr>
            <a:spLocks noChangeArrowheads="1"/>
          </p:cNvSpPr>
          <p:nvPr/>
        </p:nvSpPr>
        <p:spPr bwMode="auto">
          <a:xfrm>
            <a:off x="2000251" y="1943101"/>
            <a:ext cx="1959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SELLERS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79881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3223" y="2857501"/>
            <a:ext cx="2560127" cy="184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4" name="Picture 1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651" y="3200400"/>
            <a:ext cx="621506" cy="5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8" name="Picture 10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1" y="2514600"/>
            <a:ext cx="621506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5303" name="Line 1045"/>
          <p:cNvSpPr>
            <a:spLocks noChangeShapeType="1"/>
          </p:cNvSpPr>
          <p:nvPr/>
        </p:nvSpPr>
        <p:spPr bwMode="auto">
          <a:xfrm>
            <a:off x="4457700" y="2286000"/>
            <a:ext cx="0" cy="3486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/>
              <a:ea typeface="+mn-ea"/>
            </a:endParaRPr>
          </a:p>
        </p:txBody>
      </p:sp>
      <p:sp>
        <p:nvSpPr>
          <p:cNvPr id="55304" name="Rectangle 1046"/>
          <p:cNvSpPr>
            <a:spLocks noChangeArrowheads="1"/>
          </p:cNvSpPr>
          <p:nvPr/>
        </p:nvSpPr>
        <p:spPr bwMode="auto">
          <a:xfrm>
            <a:off x="5143501" y="1943101"/>
            <a:ext cx="1786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BUYERS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55305" name="Rectangle 1047"/>
          <p:cNvSpPr>
            <a:spLocks noChangeArrowheads="1"/>
          </p:cNvSpPr>
          <p:nvPr/>
        </p:nvSpPr>
        <p:spPr bwMode="auto">
          <a:xfrm>
            <a:off x="5772150" y="2686051"/>
            <a:ext cx="19607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    </a:t>
            </a:r>
            <a:r>
              <a:rPr lang="en-US" altLang="en-US" sz="2700" dirty="0">
                <a:solidFill>
                  <a:srgbClr val="000000"/>
                </a:solidFill>
              </a:rPr>
              <a:t>Neighbor</a:t>
            </a:r>
          </a:p>
        </p:txBody>
      </p:sp>
      <p:sp>
        <p:nvSpPr>
          <p:cNvPr id="55306" name="Rectangle 1048"/>
          <p:cNvSpPr>
            <a:spLocks noChangeArrowheads="1"/>
          </p:cNvSpPr>
          <p:nvPr/>
        </p:nvSpPr>
        <p:spPr bwMode="auto">
          <a:xfrm>
            <a:off x="5766198" y="3314701"/>
            <a:ext cx="1810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    </a:t>
            </a:r>
            <a:r>
              <a:rPr lang="en-US" altLang="en-US" sz="2400" dirty="0">
                <a:solidFill>
                  <a:srgbClr val="000000"/>
                </a:solidFill>
              </a:rPr>
              <a:t>Business</a:t>
            </a:r>
          </a:p>
        </p:txBody>
      </p:sp>
      <p:pic>
        <p:nvPicPr>
          <p:cNvPr id="55307" name="Picture 1050" descr="TNC-gree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96" y="3781986"/>
            <a:ext cx="625361" cy="70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8" name="Rectangle 1051"/>
          <p:cNvSpPr>
            <a:spLocks noChangeArrowheads="1"/>
          </p:cNvSpPr>
          <p:nvPr/>
        </p:nvSpPr>
        <p:spPr bwMode="auto">
          <a:xfrm>
            <a:off x="5772151" y="3886201"/>
            <a:ext cx="13644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  Cause</a:t>
            </a: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6000750" y="5314951"/>
            <a:ext cx="830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City</a:t>
            </a: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5970495" y="4686301"/>
            <a:ext cx="1103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Utility</a:t>
            </a:r>
          </a:p>
        </p:txBody>
      </p:sp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3506" y="4545099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531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6" y="52006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0304" y="3759384"/>
            <a:ext cx="1703046" cy="6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762000"/>
            <a:ext cx="12616790" cy="120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4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Image result for california water foundation logo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036" name="Picture 12" descr="https://pbs.twimg.com/profile_images/453275698346463232/1E1yBaj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3" y="4037075"/>
            <a:ext cx="1855432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4" descr="data:image/jpeg;base64,/9j/4AAQSkZJRgABAQAAAQABAAD/2wCEAAkGBxQSEhQTExQWFhUXGSEbFhgYGB0fHhwgHxwcHyAhHx8gHSggHiElHRgdITEiJSorLi4wGR81ODMsOCgtLisBCgoKDg0OGxAQGywkHyU0LDAxLSwsLy8wLC0wLyw0LCwsLDY0LywsLCwsLC8sMCwsLCwsLiw0LCwsLCwsLCwsLP/AABEIAOEA4AMBIgACEQEDEQH/xAAcAAACAwEBAQEAAAAAAAAAAAAABgQFBwMCCAH/xABMEAACAQIEAwUEBwUEBwYHAAABAgMEEQAFEiEGMUEHEyJRYRQycYEjQlJicpGhFYKiscEkM0OSNFOjssLR8AgWY3PT4RclVIOTs8P/xAAbAQEAAwEBAQEAAAAAAAAAAAAAAQMEAgUGB//EADIRAAIBAgUACAQGAwAAAAAAAAABAgMRBBIhMUEFUWFxkaGx8BMiMoEUI0LB0eEGFfH/2gAMAwEAAhEDEQA/ANxwYMGADBgwYAMGDBgAwYMVXEHEdNQp3lTKsYPug7sx8lUeJj8BgC1xyqKhI1Luyoo5sxAA+JO2Er9sZpX/AOiQCigP+PVC8pHmkI5dPfNjjtTdnFOzCStkmrpRveoclB+GIWQD0IOAPdX2l0KsUhaSrkAvopYmlP5gaP4sc/8AvNmUp/s+VMin69TOkf5oupsN9JSRxKEiRY1HJUUKB8htjlmmYxU0TTTOEjTdmIJtcgdATzIwAqrHnrnd8uhXppWaRvncqMejk2cHnmUC/howf5yYiVfa/liX0vLJ6JC4/wB8KMNnDmdJW00dTEGCSAkBrahZipBsSL3B64AXhk2cDlmUDfiowP5SY8tHnqHZ8umHUMs0bfKxIw31lSIo3kb3UUs3wAuf0GEah7YMtcDU8sRPR4mNviU1D9cASv8AvNmUR/tGVMyj69NOkl/gjaWx0pO0uhZgkzSUkhF9FVE0R/MjR/Fi9yTiKlrNXs06S6bagp3W97XHMXseflibV0kcqlJUWRTzV1DA/Ii2APVPUJIodGV1PJlIIPwI2x1wl1PZxTqxkopJqGU73p3sjH70RuhHoLY4/tjNKD/S4BWwD/HpRaUDzeE8+vuGwGAHrBiq4f4jpq1NdNKsgHvAbMvoynxKfiMWuADBgwYAMGDBgAwYMGADBgwYAMGDBgAx5dwASSAALknkBiNmuZRU0TzTuscaC7M3T/mTyAG5OEaKiqM7IkqA9PlvOOC+mSpHRpSN1j8kHPn5HAEmp4tqK52gyhVKqbSVsgPcp5iMf4rD/Ly5g3xZ8O8EQUz9/IWqas+9UTnU37g5Rjc2C9NrnDFSUqRIscaKiKLKqgAAeQA5YReMO0B6TMaWiWIBZGjMsjfZkcp4B0sRuT5EW64A0DCb2p8VSZdRh4QO9lcRoxFwuzMWt1NlIHqRzAthywl9r+Ue0ZZMQLvDaZf3Pe/2ZfAIyXMDm0VLBmjVspSVttMz+Dnp1J/d2JUiwFuQI32085qcz4fmlIHeNTyBwOXeRg3sOgJUMPQjCj2eD9oZLW5ed3iu0Q/F9In+1RvkceuwXMg61dE3J171R8QI3/8A5/ng+ontFXgDMsshWY5jB3rXUxeAvtY6ha4Ub25+eN24FzOmqaOOSki7mG7BY9KrpIYg+FSVFzc7HrjEuxzKIKitkp6uFZbQkgPuAyOinbr7x5+WPoLLctip0EcESRIDfSihRc8zYYEM7VECyIyOoZGBVlYXBBFiCOoI2tj524+yiAZ0lJTxLHGWhjZIxYapGBJ25HTIPyx9G4wDLP7VxQW5gVLk/CFGUfrGMOSeDW+GOEaXKxO8BdVkAL621ABA3I2vbxE7k4y7s2zSpr86lnWWVYWLyyIGOkr7kalb6b7pva/gbD32y517PlsiA+OoPcr8GBL/AMAYfFhjH8lGZZfS+3weCnn8DN4DezMq3VvGNyxUr8eWANS4f7S3qczeiWBWi7x1jlViCFjBuzA3DAlTYgj3l2640XvBq03Gq17X3tyvbyxjXYNlSxpVV8llRR3SM3IKoDyNfy9wX+4cK1XW1ucZnJPR6w6KTDZtBSNOQ1bAMxN7E7lyOQ2EG08RcEQVL+0RlqarHu1EB0t++OUg2Fw3Ta4xWUvFtRQusGbqqqxtHWxg9y/kJB/hMf8ALz5AXxC7MeLq6omko62A64Vu8pXQw3sA6WsS25DLYEKduuNCq6VJUaORFdGFmVgCCPIg88AdEcEAggg7gjkRj1jPJaOoyQmSnD1GW85IL6pKYdWiJ3aMdUPLn5nDxlWZRVMSTQOJI3F1Zev/ACI5EHcHAEvBgwYAMGDBgAwYMGADEXM8wjp4nmmcJHGNTMeg/qegA3JIxJJxnlOn7cqu9bfLKZ/ol6VUq83PnEh2A5E/MAD1k+Vy5tMldWoUpUOqipG6+U0w6sR7q8gD82fKiqSPTrdV1MFXUQLseSi/MnyxxzfMUpoJJ5LiOJSzWBJsPIDGDLVTcRZkiSSCCFbskeoXVBa+gfWlbq3QXPJbEB/7VOGcwqdE1HUOVjs3s6toOofXRhbU3ox26Hocd4s4kqKswioXTU04ZGfTpZt1K61sNLKQfK+rkLb77l/G9Gaz9nJITIg0hiSysyjdNZJLOALm/M3F7gjHDtF4HjzCBmRFWqUXik5E2+ox6qdxvyJv8RIy5JXiop4Z15Sxq4/eUH+uJUsYZSrC4III8weeMb7D+JJUlky2VXIXUyeEnumBOtH+yCQbXtZrj6wGNgrKyOFGkldY0UXZnIAHxJ2wZBg1Nw9muT1khooGlRgURwmtHQm66gCNLLtztvfmDu3dkfAlRSSyVlWAkjoUWO4JAZlZmbT4QSVFgPX4Y6572vRLdaOFpze3evdIr+lxra3oAPXCVV8ZZjVgl6oxJuGSmUJp/eJMnrcE7YshSnPZHMqkVuafkXZ/S0NW9assuti9w7IEAkNyAAgPwuemL+biOkQ2aqp1PkZkH82x81yQJKVL6pZDIQGldm1KC1yCSfsEHyv8MS2oIgSDGiAqd7Da3UE+hv8Au4vjg5NboqddJ7H0TFxHSObLVU7HyEyH/ixSZBwFSU1W1bA8jOwe4LqyXc3Yjw3v87b8sfP7RRv9JpQRgMFsLXIX3j6XsBfzB6jEn2NYpLxM0JG7NGzIdO/1gdrAX+Y88R+Flumjr4y5Nf7VuBqrMmieCWMLEpAje43YjUwYXB2CixA5HffCv223ghoaGKN+4hQHVpOksB3aLqtYtbWSOfiGKvJeMMyhClKvvRy0VK6wSDY+K4k6X97l8MOPD3bHTygLWQtBfbWPHHsbb7al3HUEeuKZ0pQ3R3GaewvdoFeMuyymymMgSNGHqiOgJLMP35L/ALq264r6DhbOMsSOtpQT3iAyRINTDqFkjPvWvzXcEty5l24x7OIMzvW0c4EsgB1atcUlgANxcpsALrcC3u469mD5sk0tNXqTDEo0ySbsSTZQkgNpFsGJJuw8N7Xtis6H7LTIYozMqrMUXvAnuhrbgE7kAk2xKwYzLtK7TBTFqWjIepPhZwNQiJ2sB9aTyXkDzv7pA0pJlJYBgSpswB3BIuL+WxB+eEDOMrkymZ66iQvSudVbSL085oRyDAe8vIgfNc37L6mtTNdMV3aQ/wBsDsSCoPiZ238ak2B56jbkTj6KwBFyzMI6iJJoXDxuNSsOo/oehB3BxKxndQn7Equ8XbLKl/pV6UsrcnHlE52I5A/IHQwb4A/cGDBgAwYMQc7zSOlglqJTZIkLN626D1J2HqcAKvHlZJVSx5TTMVedddVIvOKnGzfBnPhHPmfO+G+goo4IkijUJHGoVVHIAf8AXPCz2cZTIsUlZUj+1Vrd7L9xbfRxjrZUtsepI6Yl9oOU1NXQywUsio77Nqv40+sgb6urlex2uNr3ADGRfGHdpvZy1KxraEMIwdUkaXBhP2o7bhOpA93p4fdicK9oVXlcnsldHI8abFX/AL2MdNJJs6eQJtb3WsLY2ei4ipZqY1STI0AUsz/ZAFzqB3UgcwRfAkxjsjzrLaNJ5qglalF8JIBun2Yh9snmOZFugNn3s043qMylqddPpgU3jkXkvL6Nifea3iuvK+9rrdEouEKXOajvqBmp4tf9qidLGO9yGisCh12Phv4Tva3hw3cXcTR5bGuWZaqrMF3PNYFO+pr+9I17gG/PUb3AaUm3ZbkNpFtxfxjTZazpDEslXL42jSw3tYPM3QWA53J+G4yjNKmprpBLWSB7bpHYiNOfupf9WufPHGGmAJBJZm8crsSWck9T1ub3/wDfEzHqUMHGOs9WYauIb0iR3YR3ZgLdWHQDzHQfDHCbU5DxAAjbU17MPK3M+YO1unXHZfE5vyHuj1BNyfmBby+ePwTMSdIB3OxvtYkbn1tytjU9SlFRUVQRU16UlifUVve6sSGK+fhYnz25Ym53GJIbqNYBV7D6yg72+K3x+MgZdEiiUMSWAG6n4XvtcAWN9hsceIaBkUGml8NrhH8SW9D7wxTZ2a3T8f7LLrR8kgOupJkIKOArW5EfVPyJ0/vb8scoV0usbi/i1I3RgFIAP3lAHx5+doFNUGKSWOoTTHKbgi5QE7EX6An8v1xaTg6TG5O4+jk9Ryv5MP1/TExlm159+vAatp79oiRv3UkwtcAgqBc6QVUb9AvO5+71xHgFpZE5kSHn1LhZAD0sWRh8/XHbJZ3kSRpNiZQpA5eEKD+djiKkBFXJE5/vEUqw2N0tpPlqGk/9bYrbuotbN/yd8tMseHc3nonZ6OUoQ7B0a5jkGnWmpPPT4b7HbmMbXwF2hwZkAhHdVFrmJj7wtfVGfrD02I6i25wWa8MyqXBeQg6ittXvAarbXBPPqCOowZbTgQSd2NM0EjaXXwtqU3BBG4NrAfDGadBSfy6PUujUstTZu2LP62njihpY2CznQZkuXDHlGgG6sw5Nz5233GZZjlwyiJQ9jmUy3ABBFKh2vfkZm3Ab6u5B5FtK7LO0QVyrT1NhU2vG5FhMF5kDkHFjdRz3I6hVnPuz1IZ6iszSt+gMhZdP99NfcLa1lIHhsoOy7aQNsRoKfh3in2GBqfLIhJUMuqpqnFkW32A1rRpcgPJpF7nSdWJfZfxfXHMO7Jkq1nP0oJvptt3gJsEUbAjYEWA30jFZRU8+byCjoYVpqNCCVF9K+TzvzlkNtgSfTkWxrlFFl2QUwV5FQtuzNvLKR10qCxA6ACy3+JwA2ZhRRzxPDKoeN1Ksp6g4T+A6ySllkympYs8A10sjc5ac7L8WQ+E8uQ8r4ncMdoFFXyGKF2ElrhJFKlgOZXobc7Xv6Y5do2UyPFHWUw/tVE3exffW30kZ62dL7DqB54EDfgxByTNEqqeKoiN0lQMvz6H1B2PqDidgAwi8aj22upMsG8Y/tVWPONDaND0IeTmPJRh6wj9mw9oetzI7+1TFYT/4MN40t5XIYm2AHDMa1IIpJpDpSNS7nyAFz/LETIuIKasTXTTJIOoB8S/iU+JT6EDHriHJY62nenm1aHtfQ2k7EEb/ABA2Nx5jGMZ52UVtG/f0ErS6fd0nu5l/IgN62Iv9nAGt8VcKU2YR6J03HuSLs6X+y39DcHqMYXnfZ/XUsphgJnhncR64idJIa4WZQToKne7XAtcHpi4ybtfrKfXDWRCV1BALAxyK1tu8W1iL26Kbb74uew7LWVKvMp3IEhYaibBrEtLIwvY+LYHppfzwJLjMqiPIMujp6fS9VLcJce/IQNcrD7K7WHoi+uM4pYNIJZi8jktI55sx3JPzOJOZZq1dVS1j30t4KdT9SIHbboW3Y+pPTHnHrYOhljne7PPxFW7yrYj1q7at9S7ixty5j1B5W+GOyCwFzc23OPDoGPw2/kf6D88dMbLa3M99LESlYlvQA/xHUP0H64/VGjUB1YsPyBJ/P+ePNGo1MRfe/P0sB+lj8/XH7Um7W5qBY/wsR/lxxxc75OsEZW46bW8+W9/+vPEaScQBg3u2Z1/mV+V9vT4YmqNud8eJoFcAMoIBBF/McjjpxdtNyE9dSDJlplH07XJGyqLKvyJJJ9SfhbESkmaANBI1xpJiY26A7c/IXHzHTF7ir4goFkj1FblNxbY/I/rbriqdPKs0d/U7hO7yvYh5XKVpwSLh5DoI5hi5tq+Y5jHTiGMrJDOCAENmJ8v633G3mMGQprgMTeB433t9U6takDlbf52xC4hqw8AR7d8sttI6letvIhht64obtR+y8UWrWofsV55oZ3ClHLIqWvYBSRq9Sb475HF3NVPFvYgMvPp/WzY8VdItK4lF+6MinT9g2cHbys36Yta2AnTJHYsN1I9RbzsykWuLjlcb4mEHe7+pO/7ESkrWWzKzLoWWWSBSUaKTvYZBsUvuLfBrfrjasiq4c+oHp6tQJ4iBKFsGV99Mse2wYX9PeXcc8Sq8wC1EMpBW4Mb38r7G/wAd7HcW3GGjLc2agqoqxL6V8FQo+vETvt1K7MPgOmM9WipRbjuvT+i2FRxkk+fUYuN+KDlOjK8sjEbBQXkC6nLPyCgg6pG2JYg8wAPKpyXsuqagtVZnOadD4nZ2DSkfeZiVjH4r25aRhg7UMhqPaKfN8vBlKqpYIus7bo4UbspVtJtuAFPmQq/sbOc6kBnEixg85VMUS/hjtdj5GxPmwxhNRW8UTUUFZTHJ9bNEwJbUxEkmpdIQsbm+6m3hOoW64+lsZzkHBWW5Rpnqp42nHKSZlRVP/hoTYH1Opue+HrK82gqU108scqXtqjYMAfI25H0wIFLgoexV1Zlh2jP9qpB5RyG0iDoAknIeROHrCP2k/wBneizIbeyzBJjf/BmtG9/OxKkXw8YAXO0TNDS5bVyg2YRlUtz1P4Ft+8wxP4YysUtJT04/wolU+pAFz8zc/PC92lAyHLqYf41bGXHmkYaRh/CMOuAMc4t7Ta2LMZqWkWBkRgih1JLNpBbfvFHvErb0xGl7UM3huZ6BVA5k086AD8RYj54euL+zajr9Tle5mPOWMDxH76+6/wATv6jGW8Q5Jm+V08sBkeWidCjFLsiqed1N2h2528O/M4En7mXaKuYtHBUZbTyu7BIyJWVwWIA0sFLLuehw7dpkiUWXU+W0/h74iIb7iJN5GPmTcA+es4h9iefU0kKUIhbvog0pkIVla73uDzUguoAt0G+KrtArPaM2lH1aaNYl8tTjWxHyYKfw4towzzUSupLLFspVQAADYDYYMerYjZfWCVWI6MVO/kf0+H8+ePduloeXa+p3C4601K8jBUUs3kB/1YeuPxVxpeVZSkMPd23YfSEcySN9+foMeN030zHo2kpWvKWy9W+404bDus+wz+j4VqSEOld11gFhc3G/pzIO5+t6Yh1GXvC2mRCrXJ3Hn5Hkdja4xqzR2dSOWkg+XQj+v5nHLNcvWeMow/CeqnzGPl8J/mFRVUsRFZHyr3Xm7m2pgE18r1MniWwt6m3w6Y946ywlSVPMEg/EbHHjTj9BTTWh5LPOPLpcEeYtjppwacSLizk2mGW1mCyr1+0igm1ieYZjY77Y/MnoxNM9Q3Rth0v0vcc1H6kY8VVGpjd9Glo5Wa5Ju41MCB13222/W+LzJacJBGPuhj8Tuf1OMVON5KL2WvvzNM5WTa3ehG4lh1U7D7y/7w/544cM1BtJA+zRNYfhJNvy/kRifmBWWKSNGUsUNgGHO2364qO9C1UEw92ojCn42Fv+EY7n8tVTXYvfkcx1g4kviPLleNntuoufUD+ZAuR+WP3h2rEsJRmDFPCfvLyB38xt8sXJXCfTEUtVo5KWtf7rch8jY9ORwq/l1FPh6MQ+eDjytjd+xrNy9K9I5u9I+geZjbeM/LxL8EGETOOL80zSplgoe8WNSQqQkIdINgzykjSTblqA6b2vib2fVncZtEPq1MbRN5akGtSfkpUfixwzvhvNctrah8uEvdVDFg0Sq+xJbSysp0lSxANuR57kY8qtDJUcTdTlmimfmX9jdS95a2pihvu5uZHP4mYqAfW7Y58BulDnq01LUCoglBjZ1tZrRlxy8JKstrjoW9ccouznN8wYPVuVF73qJS5HqqKWA+HhxonAnZlDl0nftIZ5wCFYrpVL7HStybkbXJO17WucVnbGjifKxVUlRTn/ABY2UehINj8jY/LEDs7zU1WW0kpN2MYV/wASeBr/ALynDHhL7NgYzmNMf8GtkKDySQLIo/iOBAcQrrzrK16Rx1EpHxVEH+8cMfEdNJLSVEcJtK8TrGb2szKQDfpueeF2q3z+AeVBIfzmQYueM6+aCinlp1LTKv0YCFySWA90bnngDH46/iLLvfSaVB0dRUL8dSEyAfFhi5yjtvW+irpWUjZmhYH43R7FfhqJxVJmfE1R7izoD07mGL/9ig/rj8qez3O63SaqWP8A+9Lcj5Row/XAk0jgefLKiSaqy9VEjALPZGTqSLqQBcm5JHO25OMKzlpJqySWOcjv55WKp7wAkYId9iLKB+WNu7NuDXyuKcSSJI0hDeEEABVItvz5nyxgXDdYBPCGCOZBpDX8Skknf46/TY+mLqKWdXKqreVk2gyaWNA6zOJDbUrC4vsTe+/K5/LEfIs3CJO7i6B/fUbeInb13P8AFi1q83EazurLIqLuot4WLBAL7HSTvex+OKPLKEq70+5jnhLRPbYrp1qT6i1j6nGyUlGSydv9GZXknnG/JczjkaNlPUNY7GwO/wAeVtsa7fHznXSlJIYjIqyIQyylvCLjxahfa4CkD1Pnh/yXtEeKmtUQm6MUE1z3RCkgXKq7XFiLBTy3Ix8z/k2Cq42EJ01dxumux21+zRrwjVNtPZmnYLYSstzOCss8lesgPKnibuh7wABGrvXNyF3Njf3cTs+4SWRVamYQypcrcaonuLaZENww9bXHPfHxTwkYTUKsnHtyuy9H5HoZrq6Fmubv6mZYVaU622jUtbf6xHhX94jHak4flkYKXSO1tZ9/TfYKSCF1k9AWxRV+fVcNTHQ1EYDs6jVESylGNiyxj5kD05YfuI6Xu6RqenurkXVuoZSGVifPUox+g1uka6VOhhmm5LSy2S3k5Pe3CSWvPD8pUYK86isvfAlZlR1FK6JUIp7wkRvESQbC5vqtYgC5v8r72iftBbcm3OkcrXHMFgdI+BIOG7KuPaWoeOnqI+7ntaRZFGlX22BbnqJ2thX43yl4Kv2igTUkgPexKh7vwjdjuF3ueVtxte5x10Z0tjJy+DiaTTW8ktN/fIrYaktYtdxW5gvdsNWnTK3usdQDBSQ3Ta6i4Hl6465fCC8iMuym8Y+qFuRYDlsVPTkRisrq+Gop4ZQAiq5WeNTugcaNYG2w1X5cyBi3y+qC1Ab3o5I9RIsdNioDW97TuOmwIJ5Nb21Vi5dnv9zPKLy9p1rYBIroukuttj9U81JA3t128sUU2UM6TxAtriYPEAbgXGoBeX3l59MXufz+y1kLXdzLaMRKBbSTa/O5fUbja3TrfFrW0ndVEEhU2lBhbls3vR/qGXn9bHU3Gbd+NDiLcUrd4oUVfVToxRQrIdLbA7jnsSB+uPedZU8kRZraioueoKkkdPJith5jnjs4FBmJQgiGoGoKBfSSdrAc/FcbdCPLDFmCK8bAXVtIZNQK+K/hUgi4JYAWI3vtfHMbSi1J6nUnlknFaFFltROj0dQ7JaKojLWUhgRIFa5vYi1+g541jtOqs1SSBctEhVlfvNCRtYgrpuXBAuCfyxkE7EUM1z4mhiqEJ6kOqPb0uit+/jW+2GtrUp4BRGYd4xEvcIWa2kEbqpZd77i2MOI1kn2Gujs0Z1nWaZ3AL1dY0BtcIZoQ7fBIrv8AOwHriiy+ozOuYpDNWzt10zSlR+Il9C/MjHqj4SzFn7wUM7sTc97EfEfNtdtXz+eGuny3iQqI0SSKMbBYzSxKo9AhUj5YoLjbMljdaeFZf7wRoH3v4go1b9d774WOHl0Z1mi9JI6eUD4KyH/dGL7hOCeOjp0qSTOsYEpLaiWHMlut/PFFSbZ/OPOgjJ+UzjAgKzbP6c/aoZFHylQ4c8JfE5KZxlMnRxURMfjGrL+qnDpgAwYMGAPxhcEY+WuEspkAnk7h2EcTqjKSuqTTp03B1Enbblt0J3+psfOOcxVULVsFMGvFWu/gWQsVuZFHgFrEEbG198dw3OKmxHyvhIGFIXDQvIkgkR3ALOmhwV8JtbSpK9VYkHw7cMgUPSLKLM8MciBJL+LvrKoF23XSkp5jcH5eaqrqJauhkkLB4kWRkfZ9RlIcAEXuQoAFjsF6neW0TtT6EdY3hldhpIEkjLIWMgULuiKzPoUD3rDkMWq3BS78lpmHcRUxKRiVYkeCWSSwZioVFAsPeJ0gbcjvywtQUsN0pmaalku1ml8KOzAMNakkbXA63Dr8MWGWyd9Q1aqfaplbvVfYMDI1yYlA1K17tY235b2tCOT15kklllP0tw4aOZ9QKlRdY4iNl2uLWxMpN2IirXRxqqGA0hZEgJU2G4V202ZgWDEFgAbheYkuOWPNDxTW0Cd1HUggDZJFvpXYgpr89RsPJeXIY7ZnwoYx3sETyISAacQTm3LUVaRAwvY2NiRfn1w2ZBwtlv8AeGmnBbbu54pTo/h0/O5xTVw8a6y1IprtO1VUFdXIXBnEsCGSo9nqnnluWnIEjMARdRawUC4FgByHltYjjWOVJIhpjrVU+CX3TICQVDarE7faHvDyOGSrq6eFSvcuQTqKx00jAkWNzpS17gbnyGKGvoonicR5ckYk5mVUTV15I2sb+Y5jli6nRjSd4WT5svf2KZTVT6k/EzCShrO/9o0s83ekkCxYEEblRew3AH5Y1vIM6SSm76ZWjCpqdmBA3FxbbxDSQbjoV6kgZ2eCbhgigMbaWZ5Tp+AWmAN/6dMV03DtYo7u8rqTp8KVAQcrk6oQCtltt6eWIhKUNSycY1FY0/O+CqeoXvKcJFLvZgo0OCCCHUbFT9ob8iMVGWRSUzpTaES3ivICforjWBpHvAhQxHh3Em4YkfnCnt0BCvVQumkARtHKbAcrERrY9OfxxYcYZrG5jRKeplmiYPG8cBdFa3I3061I2IH5gjFt1bMtGU2d8r1RCQpJV9w6sKimvJT6R70d1bSt+YdLAC91OschiXxDxJRSj2YTANIuuKX6iOCShY/VIdOR8t8V+Q5zHUM2pTE4GkrpAkhZCWvG5uXt42KEb92+xJIaskyyKiadq2EuZ2lEcgTw6hcrYBibN71xspHXpzndtOTrIr68B2jTiSChrALOHKuv2WBBZf3XjYYZF43p3qTFEjOqBjI+4AAA2VbXYlrJa25It54TI6mOppXjaeKPvZAy98x8BXZ2DG5OoKlr3JOv44vZeGYUo27lY5qipSOEMrF1LglnkBO4uoDnysMQpyu2iZQhZKRF47ypBSUaIfpYyY3UG+gOo2a3IB9Ki/mPTH0gosLY+bcm4dhhqaamScTVMtTGJ1QgqqJIXYk+ZCA2JuN8fSeKKjuzRSVohgwYMcFgYTKPfP6g/ZoY1Pzlc4c8JfDF3zjNpOiCniX5Rlm/VhgD87Uj3cVHV3sKasidz9xiY2+HvjDril40yn2uhqacC5kiYL+IC6/xAY8cDZv7XQUtRe5eMavxL4X/AIlOAL3BgxRcV8V02Xx6533PuRru7n7o/qbAdTgC9xjfaPmQyvMJZ2iMkdZCp0g2vJEdBvfkNDL+YxDynibNs2ropaZNFPDICVuREByYSPa8jFSRYA2uCFHPDn2zcPe15c7KLyU57xbcyoFnH+XxW80GJTad0RKKaszLKviCnzERLCGpahGVYmJUrpaVFI038WxVrW5rsdicVmQ5VWRVqa3BFNKdRZ9yrKSbb3IZY/d578udqnJqFA0LqytaSNXNjqUllbXYnw6T4LgEMB64mcNKjs1XUVTxyd4WRl2VpbMQHYqVS/QFfErMOhAsvd3ZVlyppHrgCplpqqnCglZ7lwuzEBWte+2kElul7HfbbZha9zq2BN9QFwLb2U78+o88Zz2X18U0wDKTOlKqo3RVR2DfAkMh/Plfd5FBHWsZA08RjGhJEcKTr94aGW6mwUnUvVSOV8V18bTwdH4lS9r8e/QrlSdWpZHtcxghi7wE9yw7zvCSVs2/Njcc7BemwsANuNPUJIvfqVCadbsysW021c+828J5dPLa2I0eU1FL3hjherG6qXnQOQxW/hEarvzJJv4eeP2oBSjqGqYDHDp0iHSXd9tySjgWJ2AstgvQAYph03hJJPNvxu79yu/IPCVFwe8grzLGH7tkIa0ii2rdgBcaiVFjc3PIeWxm0wqG7xZHQfSExFbgmPoCL8xyuPK+EXgHM4lk0xROVe6CRxGi6AFA1FTZipU7XudZI6kv1XVpGdTH7KghTYlibDUNvl8MenTmpRuZ6kcsrHSKncHeQmxuL33uOvmPhj2agIAWvc7kc9+oHzIFh5jFDXZw0dVRxAu6zM51WFiApGjZQdidXyG55Ys6llN1Ifc6tlItcWPO25Fz6E3xYpdRxlfJUcQ5rVtKIaJUI0MZJGawU+G29tjY3HmHB8jhXyuuzZtEhWVo9IDvp0kDUrawjm7kAMCABcGw6Wv8qoJlqq2e7bssMQubINIIYqNiF7y+/ujVii4p41kpa1dDLIun6WNG2J8QXcqbMLi5F76RfyFEny2zRFfpSTPS0wgrFf6WogqIzJEIYj4HaQSLblzKmxJuATcgEnDdmyVUiIaRRE6geCUJax2IBGoqVsLC1vja2KPg2aaSmkWVTTxvKwUKzBlGxKoB4lJJIJ2sQTa52pOLBXyyPCpVIIQLRxSFNalbnxNbXa4DeVwbdcL2jfrDWaVuoquJKB6eoWtqY0jLSEdzDbYqtg1zsNRGoGx87Y/MhqswrTLDDUyIHj1FZpNTOPFuhKiwLkKdNveHOxt1GUGaR4JZXRjpMcaLIy7IDZEMfjVCbX1gctrb4Yc9o4mameYNTQwIdE0Vk1mwJQCPUIyWDjRcczY3uMVWvqWuVtDh2DZR3uYtOUAWnjOw6Mw7tfiSokJPnvj6IxnPZ3TJlmUyVky6DIDUMo6Lb6NBt9m23m5xU9jfFc9RNULV1anUbxQuy6tTMWbRfxFV2AW5AvyFsUmg1zBgwYAMJXZae8irKu9xU1krofuKRGvx9w4uOOc39koKqovYpGdP4m8KfxMMe+C8p9koaWnIsY4lDfiIu38ROALrCPwM3stbX5cdgJPaqcG28cvvBR5JJcfvYeMI/aIppZKXNEBPszaKkDmYJCAxsNzoazAfE4AldpvE02X0nfQRh2ZwhduUdwbMR9bcAAXG5HwOCZbLNW1DSPDNXzki63bT6a9AuFHRQUX1ttj6erKSKpiKSKssUgFwd1YbEfEcjj57464yqC8tEqLRU0TmNoIbLcA28RAFwRuFFlIIvfngScM34hzFylIsyofdWlobALz8N4r3PmodrWN7Y2XsxyqppaJYKwrruzImrUyodyrHkSGJ5XA1AXxknDCZlo0ZXRNCGADT6R3jj/zpQqBfuxqLfHfDlwZ2b18NZFXVNWveKfELvKzqQQVZ2K25/eAIB6YBiVxpl37FrXApo5YJW7yFjqV1XqqSKQUKE2PO6lb88esjraOsNo1CvqB9nljRlO31DGY2Pldy1+RBxtnHPC0eZUrQNYOPFE9r6Htt8iNiOoJ62OPmGtyapinNLJpieNrHVZbG23iA1EMALHkbg9cWQk9impFWzbGoQcEwSa3QNTMVKEwSXBAtcMjxgi9hcHn5nmbXhuR6RkpJYEWO11qVckOw+2GuyufVrdAdgMZzkvt0Dg+0ytGRuAJW87AB4jb5Ww0JnVRpKuXIKn6RI3DKbf6tlP5gtc9MRi+jaeNounUuup9T6+37nnPpF0JXj8y9+/2NNZb23It5W3+O2IOZUEbIwbvArnxqjspa4sdwQ1rb2Ujrsb2KRlmdOJA8cjCNecRDJc9biRDZbdFVT64ZX4jglXTIsi35kJqHlsVv5+V/THxGJ6AxuEqLInOPXFX8tz06HSmGqrWWV9UtPUy3NsqSCtjED3L+ExU4kDRqDpVrjSdW24kJtzOrbGg0PDUKLqmLTalUMs2hlB2vYd2L7nrfpyxXcVmCaeGdaiDSl/A1w4Y8rCwZb7km6jYXUk3xM/aXeJp1BlPOxv68wfTH2vQ+ath1KV7rSz39Eed0ljYUJpcPW6KziB4FqaQlFEYSZ7xqG3jW4AsBY2UnYi5W3wZJkjSMzCSWJLXIBve3kpDG/ovPC7WV8UREjAKyo4G7X0td22Hn3d7nytiaOIWNtBWwJBNrjw31AW6i39MemqTTexi/2EHFOzsI2fxVtY001Mk0cOnxr3xPfEC1yE8BbSFXT6Dnjpw7wykCpVrMC9jp1xlBGQCGurEFm52I5c7N0a6bOUbXOi6lYBdlXS9iSLAczc8z+mKvPGNXpeotClx4ZLFuR5AsyA7jpe1+d8VPDvfc0R6Sg/ld1691t2R6Xi6uVSsNNAEUnRfUF02BNmLrvchiWIJ1YqP23VySh5tAY7RFLSaGubFA7MjMSTuN7GwZeWOU9PTAjuY2kN93kTQg6g3jWNjfne9vzxUZvnbNskqhb6gsKaAGF7HVpVifU3O/M4ondbs20pQn9K8V78xty3N3jqXePS0ygLMsrTGWS5XZVayqLXN9wtydhbFlw9QVOa1q0k7I1PA3e1XdklWY/VJPO5ugA2srnci+FbKc2qKyBKCONmkkYBXVmDON9Qdi1ytySb+EAHa++NmqVTh/KmZfpZ2Pidv8SZ+rddKgE2vey87knFcp6WRfCGt2iV2tZJV1dGsNIqMNYaRC2ksF3VVv4fesdyPdGEvNOxF+5RoJwZdA7yOUeEvYX0MouovewIbpviny/Kc9n7iuimmbv2GlxNsoJsGeP3BH1sARboOWN1qMyjp1iFRMis5EYZiFDvboCdr2O1/TFZaYTT8VZxkzCOoV2jvYLUXdT6JKDztyGogfZxtHBfEP7QpEqe6aHUSNJIN9JsSDtdbggEgcuWLiogSRSjqrqdmVgCCPUHY48QQxwRBUCxxRrsBYKqgfkABgBP45PtVbQZcNwX9qqAP9XF7oYeTyWH7uHjCP2dqaqSqzRwR7S2imB5iCM2U2O41tdiPgcPGADHGtpUljeKRQyOpV1PIgixH5HHbBgBI7O6tqdpcpna8tJvAx5yU5PgYfh9w25WAwzfsGm79qj2eIzta8pRS+wAHiIvyAHyGKLj7JZWEVdSC9XSEsi/62M/3kR89Q5evK174u+Hc7iraeOohN0ccjzU9VbyIOxwB+Z9xBTUUfeVMqxjoD7zeiqPEx+AxlWcdqFZXO0GVwsgtdpW0lwu92Nz3cS7e8xPyOO+bdkE9RV1Er1d42uYnku8hJuQrX2CqdtibjkBhBo8yq5IRk8Cx+OZg3dWvKb8mcbMgILauqgdBuJGTsgraw5k6xyGeJxerdmYqQBZXDN4i2rZbjxC+wAuuj9onAkWZxh00rUx7Rud1ax9yTzW/Xmpv6g2HCHCaUFH7PG1pGBMsygai5FtQuCLL9UG4AAvfe+I5FxhNlNZKkU3tdP3h13JtLvu6k3Kve/i3DW6ixAgr5lqqad0YyJMltcUmprbjkqmzo3RlBNr79T6gziq/vDDMFT3x5qB5OoJNx9Ugkc9/FjbZqSgz6mWVSdS7JIvhmhbqD5fA3U7EX2OM5z7Jq/Lie/Pe045VKJqC/+ag8S/nb7x5Y10qvEm0eVisH+qEFLv38tzzQVoqYg8bOoNwDaxHyII/Q48+zTKDaQSbcnFiT+JSAt/MKbYrv2nG41AOpJt3kJGm3mxa1h+NfhfmehrpVIAbXERtKFEj38rRkA7W3C+eN+eLWuvcfPPDzi3lSS6pb+P8Ax9hHy/itT4Z1MDE+HvLsrD0aw/M7euO0nEFKSQ5QMDawJuT03sNj53Ix+1WQrOLlmKtYnX3lz8U1Iqnlbb5Y40+QO0QikEPhFgxBZibWubW6dLnyuMcfnbbl9sE/mu4vlX27uX3E7P8AI1qYwrMU0XKsLWFx1vzHzGFvJ1LJJSpI2rvCwlsSqlSCNz9sgtt0JvffEvLsrn0HRIQASpR1dTta+k6zceTb4usr76P6MwoEAuWR9yb7kqb+9+I8ueIy55KTVvO50qjoUnTU1Kzulorduu/cVnDOUvCJNTFLKQinkLXBkFxuSdwb8mAPTFTneeLDGkUMjzSC/wBNJzX0F1F/1t64uK6pqGq41iXu4yPEzLYuBuwuw5gHa3ruRipHD6O88tS7RqshUG6jbmCDazbEch57eVc01HJTXWrs00XF1Pi4h7pPKvutVv595V02Y0rIvfrOXG5YNcXvtYFgBt8OWLXIsqiaYCGCeWoLfQwuAAORDPb3QvmTbr8JHCfZlUV76o7pTX2nlUgEdNK7GQ28rLz3xsn/AMu4epySSZXG5NmmmI/koJ9FF/M74viW4R7X4ZPl2fF/LsOnC/DcWUwTVlU4efQWnlAJCKN9EYtcKPhdiLnoBSDPqbiOmmozenqFbvIQxBvpvpYW57GzKNxc2vzxS0nbZKZh39NGKZuYUsZApuNVz4X+AUXsd8RO0HgU0pXMstJ7jaW0Z3hvuHS3+Hvf7t/s+7U9dWakklZEDJuIcwyCf2eeMtCTcxMbqwvu8L8hzvblv4gCbi47VaukzKkjr4KrxR2j9nci/jYaho5q45k7gqnoDhg4R4mpc8p/Yq9ENQBe3LXYe/GeauBzA9el7RafsPhEwZ6qR4Qf7vQA5HkZAbWPWyg+VueBI2dlFRLJldM0xJazBS3MoHYISevgA36i2I3aJVtUNFlMDWlqt52HOKnB8bH8XuC/PcYYc8zWDL6RpnssUSgKqjnbZUUeZ2AGKfgHJZVEtdVj+2VZDOv+qjHuRDy0jn6872vgQNFFSpFGkUahURQqKOQAFgPyGO2DBgAwYMGADGfZzE2T1T10SlqGdr1sai/dOdu/RR0P1wPjvtbQceZYwwKsAQRYgi4IPMEdRgCFWQx1dMyByY5oyA8bWOlhzVh6G+FLs27PVy3vJJGWSdiVVgLBYwdgAeRawZvkN7XMYh8ikJAaTKpGuQLlqNmO+3NoST8r+fvP8Myyxh43DK63V0IIII2IO4PngDKu2Xjvuw1BTN42Fqh15qpHuC31mB38gbc22mdmfZtHDTtJWxK8s6WMbi4jQ76fRzsSelgByJJwp2UinrnqaiUToja4NXvFiSS8t9iynlbmfFsQAHfizPkoaSWpffQPCv2nOyr82I+AuemBJkfH+dfs+Sny3K2eLuW1uUN2eR9lVr31mzXIYEHUn2bYvuC+1V5Zlo66BlnZhGGRD7x6SRnxIfMi462UYzDJnre9OaJCZ+6mLSOyFk1kajqUHVYBr3Gy+HcbY3PhDNoMxgjzKWlWKSLWFkbS2wBDFHsDp3Ybgbg/HAg55x2d0NQ7vCTTTg+Jqdgu538ae6b3vyBN+eE3NOzavjJZBT1e2zKTTzH5jw/m2FDh3LanN6+pmp5TDKdU3eamUgFgETUh1DY2vvshw9dj/GtVUVL0VS/egIzpIbalKMqkEj3gdVwTvtzN9u4zlHZlVShTqfUr+vjuLMeWT0zl5qCuEhAVnsZgQPMoSv6Y9vnsS7MJVPk0Mg/4cb8xsCcZanblRmx9mqt/SL/1cXwxlSOit4Hn1ehsPVlmebx/m5mnEOazyui0neFBYnTHIGuPPbdfQYYY6ernZDDRVZUA3QxCONiR1aS1wOnLGucLcZU2Yo7U5YtH78bjSwve3mCDY7gkbYX+Bu01cxlmT2fuhHEZR9JqLAEA7aRa2odTzxz+KqXbvuWrovDqMY22v979YtUPZxXzsjyCno7DbnNIt/QER36XuSLnphkXg/K8sAqa2TvXHKSqbVvztHGBYnqAFLYQKTPM3zg1M1PUGJYFEncxyFDY6iqrpF3ayHdyATblewceGMsmzig7nNYpkaKVWilK927rY+a87alJtuCp574qlOUt2a6dCnS+lfz47lbn3bBJK3cZZTszNsruhZj+CJd/W7HpuuIfa5wrLLFHmndsjtGgq4ibmM2ADCxOwJ0m3odvFio7QchOTV8FRSArFs8QJJsyWDoSbmzCxNzv3jDpjd8srYqymSVQGimjBsRe4YbqR+YI+OOC4+feJuLP2lSUdP7MzVkRILxpfUoUiyKov4rBitgAU29HHsu7RQWjy6qRIgqiKBhqG6jTokDE+I257C+1gSMK/E2VTZBmMc9Pcwklob8iv14XPoOp6aTuQbOub8BQZy9PmMEhgSZQ040+JvIr0D7aSdwbAi9twZHz/siJrYpqKTuImfVIAbNCRveK3Q8gv1Sfs7DVZplijLyOAqLdnYgAADck7AcrnHMFKeHxvZI18TyPewUblmY7+ZJwiAPnsgJDR5VG1wDdWrGU7bc1hBHz+PuiDpk0TZxVJXSqVoYGvRRsLd642791PQfUB+O299Bx5ijCgKoAAFgALAAcgB0GPWADBgwYAMGDBgAwYMGAPMkYYFWAIIsQRcEHmCOoxn82U1OTs0tCjVFCx1S0YPjiubs1Oeo693+XO40LBgCs4ez+nrYhNTyB15H7Sn7LLzU+hwr9qvB9RmUUQglVe6JbunBAdiLA6hyIGoDa3iPLE3PuCg8pq6KU0lZ1dBdJfSaPk4Pnz672GItHxy1OywZtD7LITZZ1u1NIfR/qHrpfl1OAEjgDiqry2aLK6mjNneyADTICzXLXvolUXuWBFgDubWw79rWZLS5XMqWUzWhQDb3yS9rfcDn44clCSaHGl7bo2xtcWup9QSLjocKXaVwS+aJEqTiIxFiFZNSsSAN7MCCADY7+8dsGEYrldPmFHQmvp5e6gnbun0kazYsoJDLsNWoBlNwT0540vsL4dhjpzWq5eSUd3bTpEYVvEo3Oq7AHVtcBdhviN2m8O1MeWUVHSwvNHDvMYxc3RLA6R4jqZ2bYHcYdOzXLfZ8spEsQxjDuCLENJdyDfcEFrW9MAMVSfA34T/LGB9g1BFPPUJNGkiezgFXUEbsOhxvVcfo3P3T/ACOPnnsc4jp6B6iWofQDAoQBWJYg3sLA7/HAknf9n1j7dJvsaU3+PeRW/mfzwdmAEGfSwnYE1ENvRX1D9Isdv+z3Afa52tslOFJ8izrYfPQfyxxqj7PxQDyBql/20YH85cTyiOsk512ZZhQztNlrs0d/B3cmiVV56WBIDgbDmb2Fxi37Nu0KqerFBX7u11VmTRIrqC2lwABuoNjYG4HO+3LtIyzMafMkr6ZZp4gVZEGuRY2C6GUxqbhWFzcD67bjHLg/hyurs1GZ1cPs6Bg5BUoWKpoVVRjr5AEs3ltz2hEsfu0zhz26gkjUXlT6SHz1KDt+8pK/vemEzsAz1njmpGDFYz3kbWNgGPiQm1gdRDAHc628sa9jgkccKGwSNBcmwCqOpJ5AeZOBBwzbKIKpBHURJKgYMFcXFxyP9PUEg7HHHPs9p6GHvaiRY0Gyjqx6Kijdj6DC3WcctUs0GUw+1SA2adrrTRn1f6566U59DiVkHBQSUVdbKaus6O4skXpDHyQevPrtc4ArIMpqc4ZZa5Gp6EHVFR38ctjdWqD0HXu/z5bv8UYUBVACgWAAsAByAHQY9YMAGDBgwAYMGDABgwYMAGDBgwAYMGDABjjV0qSo0ciK6MLMrAFSPIg7HHbBgBIk4DamYvldU9ISbmBvpKdj18DG6X81O3QY/F4srqXbMMvdlHOej+lQ+ZMZtIg+N8PGDAC9k3G9BVbQ1URb7DHQ/wDkezfphhBxU5xwzSVf+kU0Mp+0yDUPg3vD5HC+ezSnT/RaispLbgQVLhf8rahb0wA6SRhgVPIix+Bwn/8Awtyr/wClH/5Zf/Ux4bhbMkP0OcSW8pqaKS/z8Jx7GV5yOVfSt+KlI/lJgBiyXJKekTu6eJIkJuQo5nzJ5sbdSTjzNkFK83tD08LTXBErRqXBXlZiLi1umF85XnJ519Kv4aUn+cmPC8LZk5+mziS3lDTRR2/e8RwA6k4Xs542oKXaaqiDfYU63/yJdv0xVjs0p3/0qorKu/MT1Llf8qaRb0xf5PwzSUv+j00MR+0qDUfi3vH5nAC63FldVbZfl7hTynrD3SDyIjF5HHwtgj4DapYPmlU9WQbiBfo6deo8Cm7282O/UYeMGAONJSpEixxoqIosqqAAB5ADYY7YMGADBgwYAMGDBgAwYMGADBgwYAMGDBgAwYMGADBgwYAMGDBgAwYMGADBgwYAMGDBgAwYMGADBgwYAMGDBgAwYMGADBgwYAMGDBgD/9k=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AutoShape 16" descr="data:image/jpeg;base64,/9j/4AAQSkZJRgABAQAAAQABAAD/2wCEAAkGBxQSEhQTExQWFhUXGSEbFhgYGB0fHhwgHxwcHyAhHx8gHSggHiElHRgdITEiJSorLi4wGR81ODMsOCgtLisBCgoKDg0OGxAQGywkHyU0LDAxLSwsLy8wLC0wLyw0LCwsLDY0LywsLCwsLC8sMCwsLCwsLiw0LCwsLCwsLCwsLP/AABEIAOEA4AMBIgACEQEDEQH/xAAcAAACAwEBAQEAAAAAAAAAAAAABgQFBwMCCAH/xABMEAACAQIEAwUEBwUEBwYHAAABAgMEEQAFEiEGMUEHEyJRYRQycYEjQlJicpGhFYKiscEkM0OSNFOjssLR8AgWY3PT4RclVIOTs8P/xAAbAQEAAwEBAQEAAAAAAAAAAAAAAQMEAgUGB//EADIRAAIBAgUACAQGAwAAAAAAAAABAgMRBBIhMUEFUWFxkaGx8BMiMoEUI0LB0eEGFfH/2gAMAwEAAhEDEQA/ANxwYMGADBgwYAMGDBgAwYMVXEHEdNQp3lTKsYPug7sx8lUeJj8BgC1xyqKhI1Luyoo5sxAA+JO2Er9sZpX/AOiQCigP+PVC8pHmkI5dPfNjjtTdnFOzCStkmrpRveoclB+GIWQD0IOAPdX2l0KsUhaSrkAvopYmlP5gaP4sc/8AvNmUp/s+VMin69TOkf5oupsN9JSRxKEiRY1HJUUKB8htjlmmYxU0TTTOEjTdmIJtcgdATzIwAqrHnrnd8uhXppWaRvncqMejk2cHnmUC/howf5yYiVfa/liX0vLJ6JC4/wB8KMNnDmdJW00dTEGCSAkBrahZipBsSL3B64AXhk2cDlmUDfiowP5SY8tHnqHZ8umHUMs0bfKxIw31lSIo3kb3UUs3wAuf0GEah7YMtcDU8sRPR4mNviU1D9cASv8AvNmUR/tGVMyj69NOkl/gjaWx0pO0uhZgkzSUkhF9FVE0R/MjR/Fi9yTiKlrNXs06S6bagp3W97XHMXseflibV0kcqlJUWRTzV1DA/Ii2APVPUJIodGV1PJlIIPwI2x1wl1PZxTqxkopJqGU73p3sjH70RuhHoLY4/tjNKD/S4BWwD/HpRaUDzeE8+vuGwGAHrBiq4f4jpq1NdNKsgHvAbMvoynxKfiMWuADBgwYAMGDBgAwYMGADBgwYAMGDBgAx5dwASSAALknkBiNmuZRU0TzTuscaC7M3T/mTyAG5OEaKiqM7IkqA9PlvOOC+mSpHRpSN1j8kHPn5HAEmp4tqK52gyhVKqbSVsgPcp5iMf4rD/Ly5g3xZ8O8EQUz9/IWqas+9UTnU37g5Rjc2C9NrnDFSUqRIscaKiKLKqgAAeQA5YReMO0B6TMaWiWIBZGjMsjfZkcp4B0sRuT5EW64A0DCb2p8VSZdRh4QO9lcRoxFwuzMWt1NlIHqRzAthywl9r+Ue0ZZMQLvDaZf3Pe/2ZfAIyXMDm0VLBmjVspSVttMz+Dnp1J/d2JUiwFuQI32085qcz4fmlIHeNTyBwOXeRg3sOgJUMPQjCj2eD9oZLW5ed3iu0Q/F9In+1RvkceuwXMg61dE3J171R8QI3/8A5/ng+ontFXgDMsshWY5jB3rXUxeAvtY6ha4Ub25+eN24FzOmqaOOSki7mG7BY9KrpIYg+FSVFzc7HrjEuxzKIKitkp6uFZbQkgPuAyOinbr7x5+WPoLLctip0EcESRIDfSihRc8zYYEM7VECyIyOoZGBVlYXBBFiCOoI2tj524+yiAZ0lJTxLHGWhjZIxYapGBJ25HTIPyx9G4wDLP7VxQW5gVLk/CFGUfrGMOSeDW+GOEaXKxO8BdVkAL621ABA3I2vbxE7k4y7s2zSpr86lnWWVYWLyyIGOkr7kalb6b7pva/gbD32y517PlsiA+OoPcr8GBL/AMAYfFhjH8lGZZfS+3weCnn8DN4DezMq3VvGNyxUr8eWANS4f7S3qczeiWBWi7x1jlViCFjBuzA3DAlTYgj3l2640XvBq03Gq17X3tyvbyxjXYNlSxpVV8llRR3SM3IKoDyNfy9wX+4cK1XW1ucZnJPR6w6KTDZtBSNOQ1bAMxN7E7lyOQ2EG08RcEQVL+0RlqarHu1EB0t++OUg2Fw3Ta4xWUvFtRQusGbqqqxtHWxg9y/kJB/hMf8ALz5AXxC7MeLq6omko62A64Vu8pXQw3sA6WsS25DLYEKduuNCq6VJUaORFdGFmVgCCPIg88AdEcEAggg7gjkRj1jPJaOoyQmSnD1GW85IL6pKYdWiJ3aMdUPLn5nDxlWZRVMSTQOJI3F1Zev/ACI5EHcHAEvBgwYAMGDBgAwYMGADEXM8wjp4nmmcJHGNTMeg/qegA3JIxJJxnlOn7cqu9bfLKZ/ol6VUq83PnEh2A5E/MAD1k+Vy5tMldWoUpUOqipG6+U0w6sR7q8gD82fKiqSPTrdV1MFXUQLseSi/MnyxxzfMUpoJJ5LiOJSzWBJsPIDGDLVTcRZkiSSCCFbskeoXVBa+gfWlbq3QXPJbEB/7VOGcwqdE1HUOVjs3s6toOofXRhbU3ox26Hocd4s4kqKswioXTU04ZGfTpZt1K61sNLKQfK+rkLb77l/G9Gaz9nJITIg0hiSysyjdNZJLOALm/M3F7gjHDtF4HjzCBmRFWqUXik5E2+ox6qdxvyJv8RIy5JXiop4Z15Sxq4/eUH+uJUsYZSrC4III8weeMb7D+JJUlky2VXIXUyeEnumBOtH+yCQbXtZrj6wGNgrKyOFGkldY0UXZnIAHxJ2wZBg1Nw9muT1khooGlRgURwmtHQm66gCNLLtztvfmDu3dkfAlRSSyVlWAkjoUWO4JAZlZmbT4QSVFgPX4Y6572vRLdaOFpze3evdIr+lxra3oAPXCVV8ZZjVgl6oxJuGSmUJp/eJMnrcE7YshSnPZHMqkVuafkXZ/S0NW9assuti9w7IEAkNyAAgPwuemL+biOkQ2aqp1PkZkH82x81yQJKVL6pZDIQGldm1KC1yCSfsEHyv8MS2oIgSDGiAqd7Da3UE+hv8Au4vjg5NboqddJ7H0TFxHSObLVU7HyEyH/ixSZBwFSU1W1bA8jOwe4LqyXc3Yjw3v87b8sfP7RRv9JpQRgMFsLXIX3j6XsBfzB6jEn2NYpLxM0JG7NGzIdO/1gdrAX+Y88R+Flumjr4y5Nf7VuBqrMmieCWMLEpAje43YjUwYXB2CixA5HffCv223ghoaGKN+4hQHVpOksB3aLqtYtbWSOfiGKvJeMMyhClKvvRy0VK6wSDY+K4k6X97l8MOPD3bHTygLWQtBfbWPHHsbb7al3HUEeuKZ0pQ3R3GaewvdoFeMuyymymMgSNGHqiOgJLMP35L/ALq264r6DhbOMsSOtpQT3iAyRINTDqFkjPvWvzXcEty5l24x7OIMzvW0c4EsgB1atcUlgANxcpsALrcC3u469mD5sk0tNXqTDEo0ySbsSTZQkgNpFsGJJuw8N7Xtis6H7LTIYozMqrMUXvAnuhrbgE7kAk2xKwYzLtK7TBTFqWjIepPhZwNQiJ2sB9aTyXkDzv7pA0pJlJYBgSpswB3BIuL+WxB+eEDOMrkymZ66iQvSudVbSL085oRyDAe8vIgfNc37L6mtTNdMV3aQ/wBsDsSCoPiZ238ak2B56jbkTj6KwBFyzMI6iJJoXDxuNSsOo/oehB3BxKxndQn7Equ8XbLKl/pV6UsrcnHlE52I5A/IHQwb4A/cGDBgAwYMQc7zSOlglqJTZIkLN626D1J2HqcAKvHlZJVSx5TTMVedddVIvOKnGzfBnPhHPmfO+G+goo4IkijUJHGoVVHIAf8AXPCz2cZTIsUlZUj+1Vrd7L9xbfRxjrZUtsepI6Yl9oOU1NXQywUsio77Nqv40+sgb6urlex2uNr3ADGRfGHdpvZy1KxraEMIwdUkaXBhP2o7bhOpA93p4fdicK9oVXlcnsldHI8abFX/AL2MdNJJs6eQJtb3WsLY2ei4ipZqY1STI0AUsz/ZAFzqB3UgcwRfAkxjsjzrLaNJ5qglalF8JIBun2Yh9snmOZFugNn3s043qMylqddPpgU3jkXkvL6Nifea3iuvK+9rrdEouEKXOajvqBmp4tf9qidLGO9yGisCh12Phv4Tva3hw3cXcTR5bGuWZaqrMF3PNYFO+pr+9I17gG/PUb3AaUm3ZbkNpFtxfxjTZazpDEslXL42jSw3tYPM3QWA53J+G4yjNKmprpBLWSB7bpHYiNOfupf9WufPHGGmAJBJZm8crsSWck9T1ub3/wDfEzHqUMHGOs9WYauIb0iR3YR3ZgLdWHQDzHQfDHCbU5DxAAjbU17MPK3M+YO1unXHZfE5vyHuj1BNyfmBby+ePwTMSdIB3OxvtYkbn1tytjU9SlFRUVQRU16UlifUVve6sSGK+fhYnz25Ym53GJIbqNYBV7D6yg72+K3x+MgZdEiiUMSWAG6n4XvtcAWN9hsceIaBkUGml8NrhH8SW9D7wxTZ2a3T8f7LLrR8kgOupJkIKOArW5EfVPyJ0/vb8scoV0usbi/i1I3RgFIAP3lAHx5+doFNUGKSWOoTTHKbgi5QE7EX6An8v1xaTg6TG5O4+jk9Ryv5MP1/TExlm159+vAatp79oiRv3UkwtcAgqBc6QVUb9AvO5+71xHgFpZE5kSHn1LhZAD0sWRh8/XHbJZ3kSRpNiZQpA5eEKD+djiKkBFXJE5/vEUqw2N0tpPlqGk/9bYrbuotbN/yd8tMseHc3nonZ6OUoQ7B0a5jkGnWmpPPT4b7HbmMbXwF2hwZkAhHdVFrmJj7wtfVGfrD02I6i25wWa8MyqXBeQg6ittXvAarbXBPPqCOowZbTgQSd2NM0EjaXXwtqU3BBG4NrAfDGadBSfy6PUujUstTZu2LP62njihpY2CznQZkuXDHlGgG6sw5Nz5233GZZjlwyiJQ9jmUy3ABBFKh2vfkZm3Ab6u5B5FtK7LO0QVyrT1NhU2vG5FhMF5kDkHFjdRz3I6hVnPuz1IZ6iszSt+gMhZdP99NfcLa1lIHhsoOy7aQNsRoKfh3in2GBqfLIhJUMuqpqnFkW32A1rRpcgPJpF7nSdWJfZfxfXHMO7Jkq1nP0oJvptt3gJsEUbAjYEWA30jFZRU8+byCjoYVpqNCCVF9K+TzvzlkNtgSfTkWxrlFFl2QUwV5FQtuzNvLKR10qCxA6ACy3+JwA2ZhRRzxPDKoeN1Ksp6g4T+A6ySllkympYs8A10sjc5ac7L8WQ+E8uQ8r4ncMdoFFXyGKF2ElrhJFKlgOZXobc7Xv6Y5do2UyPFHWUw/tVE3exffW30kZ62dL7DqB54EDfgxByTNEqqeKoiN0lQMvz6H1B2PqDidgAwi8aj22upMsG8Y/tVWPONDaND0IeTmPJRh6wj9mw9oetzI7+1TFYT/4MN40t5XIYm2AHDMa1IIpJpDpSNS7nyAFz/LETIuIKasTXTTJIOoB8S/iU+JT6EDHriHJY62nenm1aHtfQ2k7EEb/ABA2Nx5jGMZ52UVtG/f0ErS6fd0nu5l/IgN62Iv9nAGt8VcKU2YR6J03HuSLs6X+y39DcHqMYXnfZ/XUsphgJnhncR64idJIa4WZQToKne7XAtcHpi4ybtfrKfXDWRCV1BALAxyK1tu8W1iL26Kbb74uew7LWVKvMp3IEhYaibBrEtLIwvY+LYHppfzwJLjMqiPIMujp6fS9VLcJce/IQNcrD7K7WHoi+uM4pYNIJZi8jktI55sx3JPzOJOZZq1dVS1j30t4KdT9SIHbboW3Y+pPTHnHrYOhljne7PPxFW7yrYj1q7at9S7ixty5j1B5W+GOyCwFzc23OPDoGPw2/kf6D88dMbLa3M99LESlYlvQA/xHUP0H64/VGjUB1YsPyBJ/P+ePNGo1MRfe/P0sB+lj8/XH7Um7W5qBY/wsR/lxxxc75OsEZW46bW8+W9/+vPEaScQBg3u2Z1/mV+V9vT4YmqNud8eJoFcAMoIBBF/McjjpxdtNyE9dSDJlplH07XJGyqLKvyJJJ9SfhbESkmaANBI1xpJiY26A7c/IXHzHTF7ir4goFkj1FblNxbY/I/rbriqdPKs0d/U7hO7yvYh5XKVpwSLh5DoI5hi5tq+Y5jHTiGMrJDOCAENmJ8v633G3mMGQprgMTeB433t9U6takDlbf52xC4hqw8AR7d8sttI6letvIhht64obtR+y8UWrWofsV55oZ3ClHLIqWvYBSRq9Sb475HF3NVPFvYgMvPp/WzY8VdItK4lF+6MinT9g2cHbys36Yta2AnTJHYsN1I9RbzsykWuLjlcb4mEHe7+pO/7ESkrWWzKzLoWWWSBSUaKTvYZBsUvuLfBrfrjasiq4c+oHp6tQJ4iBKFsGV99Mse2wYX9PeXcc8Sq8wC1EMpBW4Mb38r7G/wAd7HcW3GGjLc2agqoqxL6V8FQo+vETvt1K7MPgOmM9WipRbjuvT+i2FRxkk+fUYuN+KDlOjK8sjEbBQXkC6nLPyCgg6pG2JYg8wAPKpyXsuqagtVZnOadD4nZ2DSkfeZiVjH4r25aRhg7UMhqPaKfN8vBlKqpYIus7bo4UbspVtJtuAFPmQq/sbOc6kBnEixg85VMUS/hjtdj5GxPmwxhNRW8UTUUFZTHJ9bNEwJbUxEkmpdIQsbm+6m3hOoW64+lsZzkHBWW5Rpnqp42nHKSZlRVP/hoTYH1Opue+HrK82gqU108scqXtqjYMAfI25H0wIFLgoexV1Zlh2jP9qpB5RyG0iDoAknIeROHrCP2k/wBneizIbeyzBJjf/BmtG9/OxKkXw8YAXO0TNDS5bVyg2YRlUtz1P4Ft+8wxP4YysUtJT04/wolU+pAFz8zc/PC92lAyHLqYf41bGXHmkYaRh/CMOuAMc4t7Ta2LMZqWkWBkRgih1JLNpBbfvFHvErb0xGl7UM3huZ6BVA5k086AD8RYj54euL+zajr9Tle5mPOWMDxH76+6/wATv6jGW8Q5Jm+V08sBkeWidCjFLsiqed1N2h2528O/M4En7mXaKuYtHBUZbTyu7BIyJWVwWIA0sFLLuehw7dpkiUWXU+W0/h74iIb7iJN5GPmTcA+es4h9iefU0kKUIhbvog0pkIVla73uDzUguoAt0G+KrtArPaM2lH1aaNYl8tTjWxHyYKfw4towzzUSupLLFspVQAADYDYYMerYjZfWCVWI6MVO/kf0+H8+ePduloeXa+p3C4601K8jBUUs3kB/1YeuPxVxpeVZSkMPd23YfSEcySN9+foMeN030zHo2kpWvKWy9W+404bDus+wz+j4VqSEOld11gFhc3G/pzIO5+t6Yh1GXvC2mRCrXJ3Hn5Hkdja4xqzR2dSOWkg+XQj+v5nHLNcvWeMow/CeqnzGPl8J/mFRVUsRFZHyr3Xm7m2pgE18r1MniWwt6m3w6Y946ywlSVPMEg/EbHHjTj9BTTWh5LPOPLpcEeYtjppwacSLizk2mGW1mCyr1+0igm1ieYZjY77Y/MnoxNM9Q3Rth0v0vcc1H6kY8VVGpjd9Glo5Wa5Ju41MCB13222/W+LzJacJBGPuhj8Tuf1OMVON5KL2WvvzNM5WTa3ehG4lh1U7D7y/7w/544cM1BtJA+zRNYfhJNvy/kRifmBWWKSNGUsUNgGHO2364qO9C1UEw92ojCn42Fv+EY7n8tVTXYvfkcx1g4kviPLleNntuoufUD+ZAuR+WP3h2rEsJRmDFPCfvLyB38xt8sXJXCfTEUtVo5KWtf7rch8jY9ORwq/l1FPh6MQ+eDjytjd+xrNy9K9I5u9I+geZjbeM/LxL8EGETOOL80zSplgoe8WNSQqQkIdINgzykjSTblqA6b2vib2fVncZtEPq1MbRN5akGtSfkpUfixwzvhvNctrah8uEvdVDFg0Sq+xJbSysp0lSxANuR57kY8qtDJUcTdTlmimfmX9jdS95a2pihvu5uZHP4mYqAfW7Y58BulDnq01LUCoglBjZ1tZrRlxy8JKstrjoW9ccouznN8wYPVuVF73qJS5HqqKWA+HhxonAnZlDl0nftIZ5wCFYrpVL7HStybkbXJO17WucVnbGjifKxVUlRTn/ABY2UehINj8jY/LEDs7zU1WW0kpN2MYV/wASeBr/ALynDHhL7NgYzmNMf8GtkKDySQLIo/iOBAcQrrzrK16Rx1EpHxVEH+8cMfEdNJLSVEcJtK8TrGb2szKQDfpueeF2q3z+AeVBIfzmQYueM6+aCinlp1LTKv0YCFySWA90bnngDH46/iLLvfSaVB0dRUL8dSEyAfFhi5yjtvW+irpWUjZmhYH43R7FfhqJxVJmfE1R7izoD07mGL/9ig/rj8qez3O63SaqWP8A+9Lcj5Row/XAk0jgefLKiSaqy9VEjALPZGTqSLqQBcm5JHO25OMKzlpJqySWOcjv55WKp7wAkYId9iLKB+WNu7NuDXyuKcSSJI0hDeEEABVItvz5nyxgXDdYBPCGCOZBpDX8Skknf46/TY+mLqKWdXKqreVk2gyaWNA6zOJDbUrC4vsTe+/K5/LEfIs3CJO7i6B/fUbeInb13P8AFi1q83EazurLIqLuot4WLBAL7HSTvex+OKPLKEq70+5jnhLRPbYrp1qT6i1j6nGyUlGSydv9GZXknnG/JczjkaNlPUNY7GwO/wAeVtsa7fHznXSlJIYjIqyIQyylvCLjxahfa4CkD1Pnh/yXtEeKmtUQm6MUE1z3RCkgXKq7XFiLBTy3Ix8z/k2Cq42EJ01dxumux21+zRrwjVNtPZmnYLYSstzOCss8lesgPKnibuh7wABGrvXNyF3Njf3cTs+4SWRVamYQypcrcaonuLaZENww9bXHPfHxTwkYTUKsnHtyuy9H5HoZrq6Fmubv6mZYVaU622jUtbf6xHhX94jHak4flkYKXSO1tZ9/TfYKSCF1k9AWxRV+fVcNTHQ1EYDs6jVESylGNiyxj5kD05YfuI6Xu6RqenurkXVuoZSGVifPUox+g1uka6VOhhmm5LSy2S3k5Pe3CSWvPD8pUYK86isvfAlZlR1FK6JUIp7wkRvESQbC5vqtYgC5v8r72iftBbcm3OkcrXHMFgdI+BIOG7KuPaWoeOnqI+7ntaRZFGlX22BbnqJ2thX43yl4Kv2igTUkgPexKh7vwjdjuF3ueVtxte5x10Z0tjJy+DiaTTW8ktN/fIrYaktYtdxW5gvdsNWnTK3usdQDBSQ3Ta6i4Hl6465fCC8iMuym8Y+qFuRYDlsVPTkRisrq+Gop4ZQAiq5WeNTugcaNYG2w1X5cyBi3y+qC1Ab3o5I9RIsdNioDW97TuOmwIJ5Nb21Vi5dnv9zPKLy9p1rYBIroukuttj9U81JA3t128sUU2UM6TxAtriYPEAbgXGoBeX3l59MXufz+y1kLXdzLaMRKBbSTa/O5fUbja3TrfFrW0ndVEEhU2lBhbls3vR/qGXn9bHU3Gbd+NDiLcUrd4oUVfVToxRQrIdLbA7jnsSB+uPedZU8kRZraioueoKkkdPJith5jnjs4FBmJQgiGoGoKBfSSdrAc/FcbdCPLDFmCK8bAXVtIZNQK+K/hUgi4JYAWI3vtfHMbSi1J6nUnlknFaFFltROj0dQ7JaKojLWUhgRIFa5vYi1+g541jtOqs1SSBctEhVlfvNCRtYgrpuXBAuCfyxkE7EUM1z4mhiqEJ6kOqPb0uit+/jW+2GtrUp4BRGYd4xEvcIWa2kEbqpZd77i2MOI1kn2Gujs0Z1nWaZ3AL1dY0BtcIZoQ7fBIrv8AOwHriiy+ozOuYpDNWzt10zSlR+Il9C/MjHqj4SzFn7wUM7sTc97EfEfNtdtXz+eGuny3iQqI0SSKMbBYzSxKo9AhUj5YoLjbMljdaeFZf7wRoH3v4go1b9d774WOHl0Z1mi9JI6eUD4KyH/dGL7hOCeOjp0qSTOsYEpLaiWHMlut/PFFSbZ/OPOgjJ+UzjAgKzbP6c/aoZFHylQ4c8JfE5KZxlMnRxURMfjGrL+qnDpgAwYMGAPxhcEY+WuEspkAnk7h2EcTqjKSuqTTp03B1Enbblt0J3+psfOOcxVULVsFMGvFWu/gWQsVuZFHgFrEEbG198dw3OKmxHyvhIGFIXDQvIkgkR3ALOmhwV8JtbSpK9VYkHw7cMgUPSLKLM8MciBJL+LvrKoF23XSkp5jcH5eaqrqJauhkkLB4kWRkfZ9RlIcAEXuQoAFjsF6neW0TtT6EdY3hldhpIEkjLIWMgULuiKzPoUD3rDkMWq3BS78lpmHcRUxKRiVYkeCWSSwZioVFAsPeJ0gbcjvywtQUsN0pmaalku1ml8KOzAMNakkbXA63Dr8MWGWyd9Q1aqfaplbvVfYMDI1yYlA1K17tY235b2tCOT15kklllP0tw4aOZ9QKlRdY4iNl2uLWxMpN2IirXRxqqGA0hZEgJU2G4V202ZgWDEFgAbheYkuOWPNDxTW0Cd1HUggDZJFvpXYgpr89RsPJeXIY7ZnwoYx3sETyISAacQTm3LUVaRAwvY2NiRfn1w2ZBwtlv8AeGmnBbbu54pTo/h0/O5xTVw8a6y1IprtO1VUFdXIXBnEsCGSo9nqnnluWnIEjMARdRawUC4FgByHltYjjWOVJIhpjrVU+CX3TICQVDarE7faHvDyOGSrq6eFSvcuQTqKx00jAkWNzpS17gbnyGKGvoonicR5ckYk5mVUTV15I2sb+Y5jli6nRjSd4WT5svf2KZTVT6k/EzCShrO/9o0s83ekkCxYEEblRew3AH5Y1vIM6SSm76ZWjCpqdmBA3FxbbxDSQbjoV6kgZ2eCbhgigMbaWZ5Tp+AWmAN/6dMV03DtYo7u8rqTp8KVAQcrk6oQCtltt6eWIhKUNSycY1FY0/O+CqeoXvKcJFLvZgo0OCCCHUbFT9ob8iMVGWRSUzpTaES3ivICforjWBpHvAhQxHh3Em4YkfnCnt0BCvVQumkARtHKbAcrERrY9OfxxYcYZrG5jRKeplmiYPG8cBdFa3I3061I2IH5gjFt1bMtGU2d8r1RCQpJV9w6sKimvJT6R70d1bSt+YdLAC91OschiXxDxJRSj2YTANIuuKX6iOCShY/VIdOR8t8V+Q5zHUM2pTE4GkrpAkhZCWvG5uXt42KEb92+xJIaskyyKiadq2EuZ2lEcgTw6hcrYBibN71xspHXpzndtOTrIr68B2jTiSChrALOHKuv2WBBZf3XjYYZF43p3qTFEjOqBjI+4AAA2VbXYlrJa25It54TI6mOppXjaeKPvZAy98x8BXZ2DG5OoKlr3JOv44vZeGYUo27lY5qipSOEMrF1LglnkBO4uoDnysMQpyu2iZQhZKRF47ypBSUaIfpYyY3UG+gOo2a3IB9Ki/mPTH0gosLY+bcm4dhhqaamScTVMtTGJ1QgqqJIXYk+ZCA2JuN8fSeKKjuzRSVohgwYMcFgYTKPfP6g/ZoY1Pzlc4c8JfDF3zjNpOiCniX5Rlm/VhgD87Uj3cVHV3sKasidz9xiY2+HvjDril40yn2uhqacC5kiYL+IC6/xAY8cDZv7XQUtRe5eMavxL4X/AIlOAL3BgxRcV8V02Xx6533PuRru7n7o/qbAdTgC9xjfaPmQyvMJZ2iMkdZCp0g2vJEdBvfkNDL+YxDynibNs2ropaZNFPDICVuREByYSPa8jFSRYA2uCFHPDn2zcPe15c7KLyU57xbcyoFnH+XxW80GJTad0RKKaszLKviCnzERLCGpahGVYmJUrpaVFI038WxVrW5rsdicVmQ5VWRVqa3BFNKdRZ9yrKSbb3IZY/d578udqnJqFA0LqytaSNXNjqUllbXYnw6T4LgEMB64mcNKjs1XUVTxyd4WRl2VpbMQHYqVS/QFfErMOhAsvd3ZVlyppHrgCplpqqnCglZ7lwuzEBWte+2kElul7HfbbZha9zq2BN9QFwLb2U78+o88Zz2X18U0wDKTOlKqo3RVR2DfAkMh/Plfd5FBHWsZA08RjGhJEcKTr94aGW6mwUnUvVSOV8V18bTwdH4lS9r8e/QrlSdWpZHtcxghi7wE9yw7zvCSVs2/Njcc7BemwsANuNPUJIvfqVCadbsysW021c+828J5dPLa2I0eU1FL3hjherG6qXnQOQxW/hEarvzJJv4eeP2oBSjqGqYDHDp0iHSXd9tySjgWJ2AstgvQAYph03hJJPNvxu79yu/IPCVFwe8grzLGH7tkIa0ii2rdgBcaiVFjc3PIeWxm0wqG7xZHQfSExFbgmPoCL8xyuPK+EXgHM4lk0xROVe6CRxGi6AFA1FTZipU7XudZI6kv1XVpGdTH7KghTYlibDUNvl8MenTmpRuZ6kcsrHSKncHeQmxuL33uOvmPhj2agIAWvc7kc9+oHzIFh5jFDXZw0dVRxAu6zM51WFiApGjZQdidXyG55Ys6llN1Ifc6tlItcWPO25Fz6E3xYpdRxlfJUcQ5rVtKIaJUI0MZJGawU+G29tjY3HmHB8jhXyuuzZtEhWVo9IDvp0kDUrawjm7kAMCABcGw6Wv8qoJlqq2e7bssMQubINIIYqNiF7y+/ujVii4p41kpa1dDLIun6WNG2J8QXcqbMLi5F76RfyFEny2zRFfpSTPS0wgrFf6WogqIzJEIYj4HaQSLblzKmxJuATcgEnDdmyVUiIaRRE6geCUJax2IBGoqVsLC1vja2KPg2aaSmkWVTTxvKwUKzBlGxKoB4lJJIJ2sQTa52pOLBXyyPCpVIIQLRxSFNalbnxNbXa4DeVwbdcL2jfrDWaVuoquJKB6eoWtqY0jLSEdzDbYqtg1zsNRGoGx87Y/MhqswrTLDDUyIHj1FZpNTOPFuhKiwLkKdNveHOxt1GUGaR4JZXRjpMcaLIy7IDZEMfjVCbX1gctrb4Yc9o4mameYNTQwIdE0Vk1mwJQCPUIyWDjRcczY3uMVWvqWuVtDh2DZR3uYtOUAWnjOw6Mw7tfiSokJPnvj6IxnPZ3TJlmUyVky6DIDUMo6Lb6NBt9m23m5xU9jfFc9RNULV1anUbxQuy6tTMWbRfxFV2AW5AvyFsUmg1zBgwYAMJXZae8irKu9xU1krofuKRGvx9w4uOOc39koKqovYpGdP4m8KfxMMe+C8p9koaWnIsY4lDfiIu38ROALrCPwM3stbX5cdgJPaqcG28cvvBR5JJcfvYeMI/aIppZKXNEBPszaKkDmYJCAxsNzoazAfE4AldpvE02X0nfQRh2ZwhduUdwbMR9bcAAXG5HwOCZbLNW1DSPDNXzki63bT6a9AuFHRQUX1ttj6erKSKpiKSKssUgFwd1YbEfEcjj57464yqC8tEqLRU0TmNoIbLcA28RAFwRuFFlIIvfngScM34hzFylIsyofdWlobALz8N4r3PmodrWN7Y2XsxyqppaJYKwrruzImrUyodyrHkSGJ5XA1AXxknDCZlo0ZXRNCGADT6R3jj/zpQqBfuxqLfHfDlwZ2b18NZFXVNWveKfELvKzqQQVZ2K25/eAIB6YBiVxpl37FrXApo5YJW7yFjqV1XqqSKQUKE2PO6lb88esjraOsNo1CvqB9nljRlO31DGY2Pldy1+RBxtnHPC0eZUrQNYOPFE9r6Htt8iNiOoJ62OPmGtyapinNLJpieNrHVZbG23iA1EMALHkbg9cWQk9impFWzbGoQcEwSa3QNTMVKEwSXBAtcMjxgi9hcHn5nmbXhuR6RkpJYEWO11qVckOw+2GuyufVrdAdgMZzkvt0Dg+0ytGRuAJW87AB4jb5Ww0JnVRpKuXIKn6RI3DKbf6tlP5gtc9MRi+jaeNounUuup9T6+37nnPpF0JXj8y9+/2NNZb23It5W3+O2IOZUEbIwbvArnxqjspa4sdwQ1rb2Ujrsb2KRlmdOJA8cjCNecRDJc9biRDZbdFVT64ZX4jglXTIsi35kJqHlsVv5+V/THxGJ6AxuEqLInOPXFX8tz06HSmGqrWWV9UtPUy3NsqSCtjED3L+ExU4kDRqDpVrjSdW24kJtzOrbGg0PDUKLqmLTalUMs2hlB2vYd2L7nrfpyxXcVmCaeGdaiDSl/A1w4Y8rCwZb7km6jYXUk3xM/aXeJp1BlPOxv68wfTH2vQ+ath1KV7rSz39Eed0ljYUJpcPW6KziB4FqaQlFEYSZ7xqG3jW4AsBY2UnYi5W3wZJkjSMzCSWJLXIBve3kpDG/ovPC7WV8UREjAKyo4G7X0td22Hn3d7nytiaOIWNtBWwJBNrjw31AW6i39MemqTTexi/2EHFOzsI2fxVtY001Mk0cOnxr3xPfEC1yE8BbSFXT6Dnjpw7wykCpVrMC9jp1xlBGQCGurEFm52I5c7N0a6bOUbXOi6lYBdlXS9iSLAczc8z+mKvPGNXpeotClx4ZLFuR5AsyA7jpe1+d8VPDvfc0R6Sg/ld1691t2R6Xi6uVSsNNAEUnRfUF02BNmLrvchiWIJ1YqP23VySh5tAY7RFLSaGubFA7MjMSTuN7GwZeWOU9PTAjuY2kN93kTQg6g3jWNjfne9vzxUZvnbNskqhb6gsKaAGF7HVpVifU3O/M4ondbs20pQn9K8V78xty3N3jqXePS0ygLMsrTGWS5XZVayqLXN9wtydhbFlw9QVOa1q0k7I1PA3e1XdklWY/VJPO5ugA2srnci+FbKc2qKyBKCONmkkYBXVmDON9Qdi1ytySb+EAHa++NmqVTh/KmZfpZ2Pidv8SZ+rddKgE2vey87knFcp6WRfCGt2iV2tZJV1dGsNIqMNYaRC2ksF3VVv4fesdyPdGEvNOxF+5RoJwZdA7yOUeEvYX0MouovewIbpviny/Kc9n7iuimmbv2GlxNsoJsGeP3BH1sARboOWN1qMyjp1iFRMis5EYZiFDvboCdr2O1/TFZaYTT8VZxkzCOoV2jvYLUXdT6JKDztyGogfZxtHBfEP7QpEqe6aHUSNJIN9JsSDtdbggEgcuWLiogSRSjqrqdmVgCCPUHY48QQxwRBUCxxRrsBYKqgfkABgBP45PtVbQZcNwX9qqAP9XF7oYeTyWH7uHjCP2dqaqSqzRwR7S2imB5iCM2U2O41tdiPgcPGADHGtpUljeKRQyOpV1PIgixH5HHbBgBI7O6tqdpcpna8tJvAx5yU5PgYfh9w25WAwzfsGm79qj2eIzta8pRS+wAHiIvyAHyGKLj7JZWEVdSC9XSEsi/62M/3kR89Q5evK174u+Hc7iraeOohN0ccjzU9VbyIOxwB+Z9xBTUUfeVMqxjoD7zeiqPEx+AxlWcdqFZXO0GVwsgtdpW0lwu92Nz3cS7e8xPyOO+bdkE9RV1Er1d42uYnku8hJuQrX2CqdtibjkBhBo8yq5IRk8Cx+OZg3dWvKb8mcbMgILauqgdBuJGTsgraw5k6xyGeJxerdmYqQBZXDN4i2rZbjxC+wAuuj9onAkWZxh00rUx7Rud1ax9yTzW/Xmpv6g2HCHCaUFH7PG1pGBMsygai5FtQuCLL9UG4AAvfe+I5FxhNlNZKkU3tdP3h13JtLvu6k3Kve/i3DW6ixAgr5lqqad0YyJMltcUmprbjkqmzo3RlBNr79T6gziq/vDDMFT3x5qB5OoJNx9Ugkc9/FjbZqSgz6mWVSdS7JIvhmhbqD5fA3U7EX2OM5z7Jq/Lie/Pe045VKJqC/+ag8S/nb7x5Y10qvEm0eVisH+qEFLv38tzzQVoqYg8bOoNwDaxHyII/Q48+zTKDaQSbcnFiT+JSAt/MKbYrv2nG41AOpJt3kJGm3mxa1h+NfhfmehrpVIAbXERtKFEj38rRkA7W3C+eN+eLWuvcfPPDzi3lSS6pb+P8Ax9hHy/itT4Z1MDE+HvLsrD0aw/M7euO0nEFKSQ5QMDawJuT03sNj53Ix+1WQrOLlmKtYnX3lz8U1Iqnlbb5Y40+QO0QikEPhFgxBZibWubW6dLnyuMcfnbbl9sE/mu4vlX27uX3E7P8AI1qYwrMU0XKsLWFx1vzHzGFvJ1LJJSpI2rvCwlsSqlSCNz9sgtt0JvffEvLsrn0HRIQASpR1dTta+k6zceTb4usr76P6MwoEAuWR9yb7kqb+9+I8ueIy55KTVvO50qjoUnTU1Kzulorduu/cVnDOUvCJNTFLKQinkLXBkFxuSdwb8mAPTFTneeLDGkUMjzSC/wBNJzX0F1F/1t64uK6pqGq41iXu4yPEzLYuBuwuw5gHa3ruRipHD6O88tS7RqshUG6jbmCDazbEch57eVc01HJTXWrs00XF1Pi4h7pPKvutVv595V02Y0rIvfrOXG5YNcXvtYFgBt8OWLXIsqiaYCGCeWoLfQwuAAORDPb3QvmTbr8JHCfZlUV76o7pTX2nlUgEdNK7GQ28rLz3xsn/AMu4epySSZXG5NmmmI/koJ9FF/M74viW4R7X4ZPl2fF/LsOnC/DcWUwTVlU4efQWnlAJCKN9EYtcKPhdiLnoBSDPqbiOmmozenqFbvIQxBvpvpYW57GzKNxc2vzxS0nbZKZh39NGKZuYUsZApuNVz4X+AUXsd8RO0HgU0pXMstJ7jaW0Z3hvuHS3+Hvf7t/s+7U9dWakklZEDJuIcwyCf2eeMtCTcxMbqwvu8L8hzvblv4gCbi47VaukzKkjr4KrxR2j9nci/jYaho5q45k7gqnoDhg4R4mpc8p/Yq9ENQBe3LXYe/GeauBzA9el7RafsPhEwZ6qR4Qf7vQA5HkZAbWPWyg+VueBI2dlFRLJldM0xJazBS3MoHYISevgA36i2I3aJVtUNFlMDWlqt52HOKnB8bH8XuC/PcYYc8zWDL6RpnssUSgKqjnbZUUeZ2AGKfgHJZVEtdVj+2VZDOv+qjHuRDy0jn6872vgQNFFSpFGkUahURQqKOQAFgPyGO2DBgAwYMGADGfZzE2T1T10SlqGdr1sai/dOdu/RR0P1wPjvtbQceZYwwKsAQRYgi4IPMEdRgCFWQx1dMyByY5oyA8bWOlhzVh6G+FLs27PVy3vJJGWSdiVVgLBYwdgAeRawZvkN7XMYh8ikJAaTKpGuQLlqNmO+3NoST8r+fvP8Myyxh43DK63V0IIII2IO4PngDKu2Xjvuw1BTN42Fqh15qpHuC31mB38gbc22mdmfZtHDTtJWxK8s6WMbi4jQ76fRzsSelgByJJwp2UinrnqaiUToja4NXvFiSS8t9iynlbmfFsQAHfizPkoaSWpffQPCv2nOyr82I+AuemBJkfH+dfs+Sny3K2eLuW1uUN2eR9lVr31mzXIYEHUn2bYvuC+1V5Zlo66BlnZhGGRD7x6SRnxIfMi462UYzDJnre9OaJCZ+6mLSOyFk1kajqUHVYBr3Gy+HcbY3PhDNoMxgjzKWlWKSLWFkbS2wBDFHsDp3Ybgbg/HAg55x2d0NQ7vCTTTg+Jqdgu538ae6b3vyBN+eE3NOzavjJZBT1e2zKTTzH5jw/m2FDh3LanN6+pmp5TDKdU3eamUgFgETUh1DY2vvshw9dj/GtVUVL0VS/egIzpIbalKMqkEj3gdVwTvtzN9u4zlHZlVShTqfUr+vjuLMeWT0zl5qCuEhAVnsZgQPMoSv6Y9vnsS7MJVPk0Mg/4cb8xsCcZanblRmx9mqt/SL/1cXwxlSOit4Hn1ehsPVlmebx/m5mnEOazyui0neFBYnTHIGuPPbdfQYYY6ernZDDRVZUA3QxCONiR1aS1wOnLGucLcZU2Yo7U5YtH78bjSwve3mCDY7gkbYX+Bu01cxlmT2fuhHEZR9JqLAEA7aRa2odTzxz+KqXbvuWrovDqMY22v979YtUPZxXzsjyCno7DbnNIt/QER36XuSLnphkXg/K8sAqa2TvXHKSqbVvztHGBYnqAFLYQKTPM3zg1M1PUGJYFEncxyFDY6iqrpF3ayHdyATblewceGMsmzig7nNYpkaKVWilK927rY+a87alJtuCp574qlOUt2a6dCnS+lfz47lbn3bBJK3cZZTszNsruhZj+CJd/W7HpuuIfa5wrLLFHmndsjtGgq4ibmM2ADCxOwJ0m3odvFio7QchOTV8FRSArFs8QJJsyWDoSbmzCxNzv3jDpjd8srYqymSVQGimjBsRe4YbqR+YI+OOC4+feJuLP2lSUdP7MzVkRILxpfUoUiyKov4rBitgAU29HHsu7RQWjy6qRIgqiKBhqG6jTokDE+I257C+1gSMK/E2VTZBmMc9Pcwklob8iv14XPoOp6aTuQbOub8BQZy9PmMEhgSZQ040+JvIr0D7aSdwbAi9twZHz/siJrYpqKTuImfVIAbNCRveK3Q8gv1Sfs7DVZplijLyOAqLdnYgAADck7AcrnHMFKeHxvZI18TyPewUblmY7+ZJwiAPnsgJDR5VG1wDdWrGU7bc1hBHz+PuiDpk0TZxVJXSqVoYGvRRsLd642791PQfUB+O299Bx5ijCgKoAAFgALAAcgB0GPWADBgwYAMGDBgAwYMGAPMkYYFWAIIsQRcEHmCOoxn82U1OTs0tCjVFCx1S0YPjiubs1Oeo693+XO40LBgCs4ez+nrYhNTyB15H7Sn7LLzU+hwr9qvB9RmUUQglVe6JbunBAdiLA6hyIGoDa3iPLE3PuCg8pq6KU0lZ1dBdJfSaPk4Pnz672GItHxy1OywZtD7LITZZ1u1NIfR/qHrpfl1OAEjgDiqry2aLK6mjNneyADTICzXLXvolUXuWBFgDubWw79rWZLS5XMqWUzWhQDb3yS9rfcDn44clCSaHGl7bo2xtcWup9QSLjocKXaVwS+aJEqTiIxFiFZNSsSAN7MCCADY7+8dsGEYrldPmFHQmvp5e6gnbun0kazYsoJDLsNWoBlNwT0540vsL4dhjpzWq5eSUd3bTpEYVvEo3Oq7AHVtcBdhviN2m8O1MeWUVHSwvNHDvMYxc3RLA6R4jqZ2bYHcYdOzXLfZ8spEsQxjDuCLENJdyDfcEFrW9MAMVSfA34T/LGB9g1BFPPUJNGkiezgFXUEbsOhxvVcfo3P3T/ACOPnnsc4jp6B6iWofQDAoQBWJYg3sLA7/HAknf9n1j7dJvsaU3+PeRW/mfzwdmAEGfSwnYE1ENvRX1D9Isdv+z3Afa52tslOFJ8izrYfPQfyxxqj7PxQDyBql/20YH85cTyiOsk512ZZhQztNlrs0d/B3cmiVV56WBIDgbDmb2Fxi37Nu0KqerFBX7u11VmTRIrqC2lwABuoNjYG4HO+3LtIyzMafMkr6ZZp4gVZEGuRY2C6GUxqbhWFzcD67bjHLg/hyurs1GZ1cPs6Bg5BUoWKpoVVRjr5AEs3ltz2hEsfu0zhz26gkjUXlT6SHz1KDt+8pK/vemEzsAz1njmpGDFYz3kbWNgGPiQm1gdRDAHc628sa9jgkccKGwSNBcmwCqOpJ5AeZOBBwzbKIKpBHURJKgYMFcXFxyP9PUEg7HHHPs9p6GHvaiRY0Gyjqx6Kijdj6DC3WcctUs0GUw+1SA2adrrTRn1f6566U59DiVkHBQSUVdbKaus6O4skXpDHyQevPrtc4ArIMpqc4ZZa5Gp6EHVFR38ctjdWqD0HXu/z5bv8UYUBVACgWAAsAByAHQY9YMAGDBgwAYMGDABgwYMAGDBgwAYMGDABjjV0qSo0ciK6MLMrAFSPIg7HHbBgBIk4DamYvldU9ISbmBvpKdj18DG6X81O3QY/F4srqXbMMvdlHOej+lQ+ZMZtIg+N8PGDAC9k3G9BVbQ1URb7DHQ/wDkezfphhBxU5xwzSVf+kU0Mp+0yDUPg3vD5HC+ezSnT/RaispLbgQVLhf8rahb0wA6SRhgVPIix+Bwn/8Awtyr/wClH/5Zf/Ux4bhbMkP0OcSW8pqaKS/z8Jx7GV5yOVfSt+KlI/lJgBiyXJKekTu6eJIkJuQo5nzJ5sbdSTjzNkFK83tD08LTXBErRqXBXlZiLi1umF85XnJ519Kv4aUn+cmPC8LZk5+mziS3lDTRR2/e8RwA6k4Xs542oKXaaqiDfYU63/yJdv0xVjs0p3/0qorKu/MT1Llf8qaRb0xf5PwzSUv+j00MR+0qDUfi3vH5nAC63FldVbZfl7hTynrD3SDyIjF5HHwtgj4DapYPmlU9WQbiBfo6deo8Cm7282O/UYeMGAONJSpEixxoqIosqqAAB5ADYY7YMGADBgwYAMGDBgAwYMGADBgwYAMGDBgAwYMGADBgwYAMGDBgAwYMGADBgwYAMGDBgAwYMGADBgwYAMGDBgAwYMGADBgwYAMGDBgD/9k=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0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4" y="986865"/>
            <a:ext cx="1563785" cy="15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3" y="2453672"/>
            <a:ext cx="1474829" cy="179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Logo da7e10aab1247d6ffa369fcb236cf2ff0fe7fde83075a34ad36999b3587932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64" y="4512490"/>
            <a:ext cx="4520462" cy="8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1376874" y="995804"/>
            <a:ext cx="6226969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400" kern="0" dirty="0">
                <a:solidFill>
                  <a:srgbClr val="000000"/>
                </a:solidFill>
                <a:latin typeface="Arial MT Bold"/>
              </a:rPr>
              <a:t>Pilot</a:t>
            </a:r>
          </a:p>
        </p:txBody>
      </p:sp>
      <p:pic>
        <p:nvPicPr>
          <p:cNvPr id="11" name="Picture 2" descr="http://www.sonomavalley.com/home/svvb/.blogs/post87/Autumn_vineyard_Cathy_Stancil.jpg">
            <a:hlinkClick r:id="rId6" invalidUrl="http://www.google.com/url?sa=i&amp;rct=j&amp;q=&amp;esrc=s&amp;source=images&amp;cd=&amp;cad=rja&amp;uact=8&amp;ved=0CAcQjRxqFQoTCOe7jvqyrsgCFUmWiAod-nAE-w&amp;url=http://www.sonomavalley.com/sonoma-valley-news-announcements-blog.html?cat=Green Sonoma&amp;bvm=bv.104615367,d.cGU&amp;psig=AFQjCNGuo87cc4fHIGTXVQnDyYFaHh8hUA&amp;ust=1444239870074301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80" y="2216131"/>
            <a:ext cx="3044724" cy="20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workman\Desktop\AQUASHARES\VOMWD PILOT\JulyVisit_Muelrath\CommunityMap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"/>
          <a:stretch/>
        </p:blipFill>
        <p:spPr bwMode="auto">
          <a:xfrm>
            <a:off x="5349808" y="2216131"/>
            <a:ext cx="3621185" cy="20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762000"/>
            <a:ext cx="10076837" cy="57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AquaShares, Inc. Confidential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416DD-8A2F-8743-8FC3-493EB409329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81" y="857251"/>
            <a:ext cx="8674181" cy="46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41194"/>
            <a:ext cx="7281081" cy="696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5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0"/>
            <a:ext cx="102473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1" y="3467101"/>
            <a:ext cx="5705630" cy="3703247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74" y="152400"/>
            <a:ext cx="5705630" cy="3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5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rump executive 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4237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7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8867818" cy="61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uirbeachcsd.com/mbcsd12-v2/wp-content/uploads/2017/02/Board-4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0"/>
            <a:ext cx="9866586" cy="39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6471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rk slide (use for pauses in presentation)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274967"/>
      </a:dk2>
      <a:lt2>
        <a:srgbClr val="E7E6E6"/>
      </a:lt2>
      <a:accent1>
        <a:srgbClr val="274967"/>
      </a:accent1>
      <a:accent2>
        <a:srgbClr val="9CAABB"/>
      </a:accent2>
      <a:accent3>
        <a:srgbClr val="FFC600"/>
      </a:accent3>
      <a:accent4>
        <a:srgbClr val="FFE5A6"/>
      </a:accent4>
      <a:accent5>
        <a:srgbClr val="31AC00"/>
      </a:accent5>
      <a:accent6>
        <a:srgbClr val="88CC7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10731</TotalTime>
  <Words>191</Words>
  <Application>Microsoft Macintosh PowerPoint</Application>
  <PresentationFormat>On-screen Show (4:3)</PresentationFormat>
  <Paragraphs>67</Paragraphs>
  <Slides>32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 MT Bold</vt:lpstr>
      <vt:lpstr>Calibri</vt:lpstr>
      <vt:lpstr>Calibri Light</vt:lpstr>
      <vt:lpstr>MS PGothic</vt:lpstr>
      <vt:lpstr>ＭＳ Ｐゴシック</vt:lpstr>
      <vt:lpstr>Arial</vt:lpstr>
      <vt:lpstr>blank</vt:lpstr>
      <vt:lpstr>Content slides</vt:lpstr>
      <vt:lpstr>Dark slide (use for pauses in presentation)</vt:lpstr>
      <vt:lpstr>Office Theme</vt:lpstr>
      <vt:lpstr>Acrobat Document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Muir Beach Ten Commandments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SmartMarkets LLC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Workman</dc:creator>
  <cp:lastModifiedBy>Microsoft Office User</cp:lastModifiedBy>
  <cp:revision>187</cp:revision>
  <cp:lastPrinted>2011-11-15T16:58:10Z</cp:lastPrinted>
  <dcterms:created xsi:type="dcterms:W3CDTF">2011-06-01T19:26:21Z</dcterms:created>
  <dcterms:modified xsi:type="dcterms:W3CDTF">2017-03-24T22:32:20Z</dcterms:modified>
</cp:coreProperties>
</file>