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2" r:id="rId2"/>
    <p:sldId id="439" r:id="rId3"/>
    <p:sldId id="1124" r:id="rId4"/>
    <p:sldId id="1374" r:id="rId5"/>
    <p:sldId id="1375" r:id="rId6"/>
    <p:sldId id="1370" r:id="rId7"/>
    <p:sldId id="1097" r:id="rId8"/>
    <p:sldId id="1366" r:id="rId9"/>
    <p:sldId id="1365" r:id="rId10"/>
    <p:sldId id="1364" r:id="rId11"/>
    <p:sldId id="1369" r:id="rId12"/>
    <p:sldId id="1231" r:id="rId13"/>
    <p:sldId id="1372" r:id="rId14"/>
    <p:sldId id="1373" r:id="rId15"/>
    <p:sldId id="1371" r:id="rId16"/>
    <p:sldId id="317" r:id="rId17"/>
    <p:sldId id="287" r:id="rId18"/>
    <p:sldId id="1648" r:id="rId19"/>
    <p:sldId id="1649" r:id="rId20"/>
    <p:sldId id="1650" r:id="rId21"/>
    <p:sldId id="1651" r:id="rId22"/>
    <p:sldId id="1161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 Young" initials="GY" lastIdx="2" clrIdx="0">
    <p:extLst>
      <p:ext uri="{19B8F6BF-5375-455C-9EA6-DF929625EA0E}">
        <p15:presenceInfo xmlns:p15="http://schemas.microsoft.com/office/powerpoint/2012/main" userId="325d5dd7a5f782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21F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7" autoAdjust="0"/>
    <p:restoredTop sz="88494" autoAdjust="0"/>
  </p:normalViewPr>
  <p:slideViewPr>
    <p:cSldViewPr snapToGrid="0" snapToObjects="1">
      <p:cViewPr varScale="1">
        <p:scale>
          <a:sx n="111" d="100"/>
          <a:sy n="111" d="100"/>
        </p:scale>
        <p:origin x="142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451A-1644-8F09-53C29D58B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1167823"/>
        <c:axId val="1741169823"/>
      </c:areaChart>
      <c:catAx>
        <c:axId val="174116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169823"/>
        <c:crossesAt val="0"/>
        <c:auto val="1"/>
        <c:lblAlgn val="ctr"/>
        <c:lblOffset val="100"/>
        <c:noMultiLvlLbl val="0"/>
      </c:catAx>
      <c:valAx>
        <c:axId val="174116982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1678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D9D9D9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451A-1644-8F09-53C29D58B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1167823"/>
        <c:axId val="1741169823"/>
      </c:areaChart>
      <c:catAx>
        <c:axId val="174116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169823"/>
        <c:crossesAt val="0"/>
        <c:auto val="1"/>
        <c:lblAlgn val="ctr"/>
        <c:lblOffset val="100"/>
        <c:noMultiLvlLbl val="0"/>
      </c:catAx>
      <c:valAx>
        <c:axId val="174116982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1678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D9D9D9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451A-1644-8F09-53C29D58B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1167823"/>
        <c:axId val="1741169823"/>
      </c:areaChart>
      <c:catAx>
        <c:axId val="174116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169823"/>
        <c:crossesAt val="0"/>
        <c:auto val="1"/>
        <c:lblAlgn val="ctr"/>
        <c:lblOffset val="100"/>
        <c:noMultiLvlLbl val="0"/>
      </c:catAx>
      <c:valAx>
        <c:axId val="174116982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1678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D9D9D9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0.37512</cdr:x>
      <cdr:y>0.36738</cdr:y>
    </cdr:from>
    <cdr:to>
      <cdr:x>0.93212</cdr:x>
      <cdr:y>0.43359</cdr:y>
    </cdr:to>
    <cdr:sp macro="" textlink="">
      <cdr:nvSpPr>
        <cdr:cNvPr id="10" name="TextBox 7">
          <a:extLst xmlns:a="http://schemas.openxmlformats.org/drawingml/2006/main">
            <a:ext uri="{FF2B5EF4-FFF2-40B4-BE49-F238E27FC236}">
              <a16:creationId xmlns:a16="http://schemas.microsoft.com/office/drawing/2014/main" id="{94518FD3-300F-1B4E-BEF9-E4C170C13428}"/>
            </a:ext>
          </a:extLst>
        </cdr:cNvPr>
        <cdr:cNvSpPr txBox="1"/>
      </cdr:nvSpPr>
      <cdr:spPr>
        <a:xfrm xmlns:a="http://schemas.openxmlformats.org/drawingml/2006/main">
          <a:off x="2349364" y="1537024"/>
          <a:ext cx="348846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Tier 1 = Critical load, ~10% of total load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0.37512</cdr:x>
      <cdr:y>0.36738</cdr:y>
    </cdr:from>
    <cdr:to>
      <cdr:x>0.93212</cdr:x>
      <cdr:y>0.43359</cdr:y>
    </cdr:to>
    <cdr:sp macro="" textlink="">
      <cdr:nvSpPr>
        <cdr:cNvPr id="10" name="TextBox 7">
          <a:extLst xmlns:a="http://schemas.openxmlformats.org/drawingml/2006/main">
            <a:ext uri="{FF2B5EF4-FFF2-40B4-BE49-F238E27FC236}">
              <a16:creationId xmlns:a16="http://schemas.microsoft.com/office/drawing/2014/main" id="{94518FD3-300F-1B4E-BEF9-E4C170C13428}"/>
            </a:ext>
          </a:extLst>
        </cdr:cNvPr>
        <cdr:cNvSpPr txBox="1"/>
      </cdr:nvSpPr>
      <cdr:spPr>
        <a:xfrm xmlns:a="http://schemas.openxmlformats.org/drawingml/2006/main">
          <a:off x="2349364" y="1537024"/>
          <a:ext cx="348846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Tier 1 = Critical load, ~10% of total load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0.37512</cdr:x>
      <cdr:y>0.36738</cdr:y>
    </cdr:from>
    <cdr:to>
      <cdr:x>0.93212</cdr:x>
      <cdr:y>0.43359</cdr:y>
    </cdr:to>
    <cdr:sp macro="" textlink="">
      <cdr:nvSpPr>
        <cdr:cNvPr id="10" name="TextBox 7">
          <a:extLst xmlns:a="http://schemas.openxmlformats.org/drawingml/2006/main">
            <a:ext uri="{FF2B5EF4-FFF2-40B4-BE49-F238E27FC236}">
              <a16:creationId xmlns:a16="http://schemas.microsoft.com/office/drawing/2014/main" id="{94518FD3-300F-1B4E-BEF9-E4C170C13428}"/>
            </a:ext>
          </a:extLst>
        </cdr:cNvPr>
        <cdr:cNvSpPr txBox="1"/>
      </cdr:nvSpPr>
      <cdr:spPr>
        <a:xfrm xmlns:a="http://schemas.openxmlformats.org/drawingml/2006/main">
          <a:off x="2349364" y="1537024"/>
          <a:ext cx="348846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Tier 1 = Critical load, ~10% of total load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43B7E1-0B10-3549-8891-8758F365EE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F1625-8529-7243-9944-289910F546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8C188-704C-AF4C-951A-2B6B7E0080E5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E44BF-D708-AF44-A43A-F5031E82D5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070D9-626D-2441-AA01-D7426060F1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B3368-80D2-E142-8B2A-F04C3E26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97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D3ACD8-E326-2941-9B22-4E8C7D22AC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636AE-09BF-8A4D-8717-AEEF65AA72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B591D7-3886-AB40-B66D-18CE28588577}" type="datetimeFigureOut">
              <a:rPr lang="en-US" altLang="en-US"/>
              <a:pPr>
                <a:defRPr/>
              </a:pPr>
              <a:t>5/4/21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626977-013B-2149-AA8F-233FC460B1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74835C3-8FF2-C74C-8CA0-BEE34C83F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BF108-FB91-E649-8049-A7F7E40258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FCF46-F2AC-1146-AF6F-7CE4845FD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BAC258-D5A7-F949-B3BC-8E9B2CBED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008708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00" tIns="46950" rIns="93900" bIns="46950" anchor="b"/>
          <a:lstStyle/>
          <a:p>
            <a:pPr algn="r"/>
            <a:fld id="{7EA841E0-2D0D-4211-ACAE-C96B997E0FCF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3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7E22612-B4BB-F940-A87D-C210BBE0E0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C10EAC69-A035-B44E-8D81-2B4179051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2C6FF074-85C3-924C-8097-B84017DF67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25000"/>
            </a:pPr>
            <a:fld id="{89D6201A-320F-DB44-8BE0-1571B81E54ED}" type="slidenum">
              <a:rPr lang="en-US" altLang="en-US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>
                <a:buSzPct val="25000"/>
              </a:pPr>
              <a:t>3</a:t>
            </a:fld>
            <a:endParaRPr lang="en-US" altLang="en-US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18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86;p2:notes">
            <a:extLst>
              <a:ext uri="{FF2B5EF4-FFF2-40B4-BE49-F238E27FC236}">
                <a16:creationId xmlns:a16="http://schemas.microsoft.com/office/drawing/2014/main" id="{ABBDE225-6445-6947-B141-FBEE49C124A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Google Shape;87;p2:notes">
            <a:extLst>
              <a:ext uri="{FF2B5EF4-FFF2-40B4-BE49-F238E27FC236}">
                <a16:creationId xmlns:a16="http://schemas.microsoft.com/office/drawing/2014/main" id="{A236F327-FB2F-E048-9CE7-FA93C125E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45" tIns="48309" rIns="96645" bIns="4830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75"/>
              </a:spcBef>
              <a:buClr>
                <a:srgbClr val="000000"/>
              </a:buClr>
              <a:buSzPts val="1200"/>
            </a:pPr>
            <a:endParaRPr lang="en-US" altLang="en-US" dirty="0">
              <a:latin typeface="Arial Regular"/>
            </a:endParaRPr>
          </a:p>
        </p:txBody>
      </p:sp>
      <p:sp>
        <p:nvSpPr>
          <p:cNvPr id="16387" name="Google Shape;88;p2:notes">
            <a:extLst>
              <a:ext uri="{FF2B5EF4-FFF2-40B4-BE49-F238E27FC236}">
                <a16:creationId xmlns:a16="http://schemas.microsoft.com/office/drawing/2014/main" id="{E5D8FB55-4E3D-7E49-A385-93974C50E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09" rIns="96645" bIns="4830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556D23-9FBE-D542-9A2A-005BFF76786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84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86;p2:notes">
            <a:extLst>
              <a:ext uri="{FF2B5EF4-FFF2-40B4-BE49-F238E27FC236}">
                <a16:creationId xmlns:a16="http://schemas.microsoft.com/office/drawing/2014/main" id="{ABBDE225-6445-6947-B141-FBEE49C124A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Google Shape;87;p2:notes">
            <a:extLst>
              <a:ext uri="{FF2B5EF4-FFF2-40B4-BE49-F238E27FC236}">
                <a16:creationId xmlns:a16="http://schemas.microsoft.com/office/drawing/2014/main" id="{A236F327-FB2F-E048-9CE7-FA93C125E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45" tIns="48309" rIns="96645" bIns="4830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75"/>
              </a:spcBef>
              <a:buClr>
                <a:srgbClr val="000000"/>
              </a:buClr>
              <a:buSzPts val="1200"/>
            </a:pPr>
            <a:endParaRPr lang="en-US" altLang="en-US" dirty="0">
              <a:latin typeface="Arial Regular"/>
            </a:endParaRPr>
          </a:p>
        </p:txBody>
      </p:sp>
      <p:sp>
        <p:nvSpPr>
          <p:cNvPr id="16387" name="Google Shape;88;p2:notes">
            <a:extLst>
              <a:ext uri="{FF2B5EF4-FFF2-40B4-BE49-F238E27FC236}">
                <a16:creationId xmlns:a16="http://schemas.microsoft.com/office/drawing/2014/main" id="{E5D8FB55-4E3D-7E49-A385-93974C50E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09" rIns="96645" bIns="4830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556D23-9FBE-D542-9A2A-005BFF76786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616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705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99BD-1BA3-4250-BAE1-188377CCFB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5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675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86;p2:notes">
            <a:extLst>
              <a:ext uri="{FF2B5EF4-FFF2-40B4-BE49-F238E27FC236}">
                <a16:creationId xmlns:a16="http://schemas.microsoft.com/office/drawing/2014/main" id="{ABBDE225-6445-6947-B141-FBEE49C124A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Google Shape;87;p2:notes">
            <a:extLst>
              <a:ext uri="{FF2B5EF4-FFF2-40B4-BE49-F238E27FC236}">
                <a16:creationId xmlns:a16="http://schemas.microsoft.com/office/drawing/2014/main" id="{A236F327-FB2F-E048-9CE7-FA93C125E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45" tIns="48309" rIns="96645" bIns="4830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75"/>
              </a:spcBef>
              <a:buClr>
                <a:srgbClr val="000000"/>
              </a:buClr>
              <a:buSzPts val="1200"/>
            </a:pPr>
            <a:endParaRPr lang="en-US" altLang="en-US" dirty="0">
              <a:latin typeface="Arial Regular"/>
            </a:endParaRPr>
          </a:p>
        </p:txBody>
      </p:sp>
      <p:sp>
        <p:nvSpPr>
          <p:cNvPr id="16387" name="Google Shape;88;p2:notes">
            <a:extLst>
              <a:ext uri="{FF2B5EF4-FFF2-40B4-BE49-F238E27FC236}">
                <a16:creationId xmlns:a16="http://schemas.microsoft.com/office/drawing/2014/main" id="{E5D8FB55-4E3D-7E49-A385-93974C50E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09" rIns="96645" bIns="4830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556D23-9FBE-D542-9A2A-005BFF76786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11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975E9-4F9F-2741-A4F5-F453A59C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50AE-0782-2E45-B992-941C750E23C5}" type="datetimeFigureOut">
              <a:rPr lang="en-US" altLang="en-US"/>
              <a:pPr>
                <a:defRPr/>
              </a:pPr>
              <a:t>5/4/21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F211E-70FF-1243-981D-7BA715F1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F491D-CEF3-4F4B-BD27-B2047520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BA3C-C551-A847-88BE-C8AD39BF2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61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F966E-7469-E544-A7FA-0698D597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EAA5-B581-A840-9BE8-0914D33A6C43}" type="datetimeFigureOut">
              <a:rPr lang="en-US" altLang="en-US"/>
              <a:pPr>
                <a:defRPr/>
              </a:pPr>
              <a:t>5/4/21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09DEC-3DC4-464A-AF70-CAAA2A4F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326E1-ECB7-7641-A730-86649382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A4A89-4D8C-AA4B-9F02-A821DDFD2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56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87C57-C086-4B42-B670-BDA5BC33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523D-BAAF-5B44-8EDC-A5BEF7C48FB4}" type="datetimeFigureOut">
              <a:rPr lang="en-US" altLang="en-US"/>
              <a:pPr>
                <a:defRPr/>
              </a:pPr>
              <a:t>5/4/21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55431-5BCB-E74D-ADB1-889349B0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2248C-1A15-FE49-A71C-E84D92F0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EB2A-6CA7-E342-A68F-42E85B9C6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377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DFA53CE-6795-C947-947A-E8BA3D8CA19E}"/>
              </a:ext>
            </a:extLst>
          </p:cNvPr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A3046A0-4A55-1D4A-B644-E8D76CFA1F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88113"/>
            <a:ext cx="472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CA" altLang="en-US" sz="1600">
                <a:solidFill>
                  <a:srgbClr val="595959"/>
                </a:solidFill>
                <a:cs typeface="Arial" panose="020B0604020202020204" pitchFamily="34" charset="0"/>
              </a:rPr>
              <a:t>Making Clean Local Energy Accessible Now</a:t>
            </a:r>
            <a:endParaRPr lang="en-CA" altLang="en-US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F39DE6-1256-C346-9AB8-45B77E3AA6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7391400" cy="762000"/>
          </a:xfrm>
          <a:prstGeom prst="rect">
            <a:avLst/>
          </a:prstGeom>
          <a:solidFill>
            <a:srgbClr val="249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F102AE4-9E97-E04E-BF77-2074DC86BD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E7166A5B-3056-1D40-9051-DB5AC141CB75}" type="slidenum">
              <a:rPr lang="en-US" altLang="en-US" sz="1200" smtClean="0"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013D21"/>
              </a:solidFill>
              <a:latin typeface="Informatic" charset="0"/>
              <a:cs typeface="Arial" panose="020B0604020202020204" pitchFamily="34" charset="0"/>
            </a:endParaRPr>
          </a:p>
        </p:txBody>
      </p:sp>
      <p:pic>
        <p:nvPicPr>
          <p:cNvPr id="8" name="Picture 10" descr="Clean Coalition Logo_no tagline_updated_slideshowedit_zf2 yellow_final2.pdf">
            <a:extLst>
              <a:ext uri="{FF2B5EF4-FFF2-40B4-BE49-F238E27FC236}">
                <a16:creationId xmlns:a16="http://schemas.microsoft.com/office/drawing/2014/main" id="{316C0A59-26E0-8F46-B70B-85A845CCE8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100" y="46038"/>
            <a:ext cx="1612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762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498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59CD30C6-57B6-8D45-9699-219F1C2A4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4200"/>
            <a:ext cx="9144000" cy="3352800"/>
          </a:xfrm>
          <a:prstGeom prst="rect">
            <a:avLst/>
          </a:prstGeom>
          <a:solidFill>
            <a:srgbClr val="249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8B8289-9559-C848-870B-D3E0D69E377F}"/>
              </a:ext>
            </a:extLst>
          </p:cNvPr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FC259-21D0-1D4D-8F8F-AFEA3690F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CA" alt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Clean Local Energy Accessible Now			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300663"/>
            <a:ext cx="7161213" cy="841375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7986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73585-4FFF-4F48-B0FF-4AECA5D2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5AA9-EE18-8F43-B456-905CE7AAD138}" type="datetimeFigureOut">
              <a:rPr lang="en-US" altLang="en-US"/>
              <a:pPr>
                <a:defRPr/>
              </a:pPr>
              <a:t>5/4/21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201DA-F647-A240-A8FC-BAB25D3A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BF850-481A-5748-BACC-F16CCAAF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457A-51B7-5D48-BED3-A7125AA8D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62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6BC11-48C6-8546-9434-A1A3F196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D073-608E-4B45-B31D-BBE0122C028D}" type="datetimeFigureOut">
              <a:rPr lang="en-US" altLang="en-US"/>
              <a:pPr>
                <a:defRPr/>
              </a:pPr>
              <a:t>5/4/21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9ED33-2661-F144-8C03-967912C5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50073-3400-C641-ABE0-4FBC660E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DA36-A3E7-8943-AD0F-CAAE473AC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69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8FEEF8-6A58-0C49-BA29-9DC09A92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4EE1-3C0A-FB49-9D30-A1ACF0C9ADA1}" type="datetimeFigureOut">
              <a:rPr lang="en-US" altLang="en-US"/>
              <a:pPr>
                <a:defRPr/>
              </a:pPr>
              <a:t>5/4/21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A10E6D-4E32-2440-AA0C-D7A2AFC7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B1B4C-1787-104B-A1E3-0CEFB613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F979-1FFA-B344-A81C-F0A9AB9BB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23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6B69B9-826F-8244-8A6A-0CD6DD73F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6BA6-D5D8-9E41-83F7-D3F7CAD4DBA2}" type="datetimeFigureOut">
              <a:rPr lang="en-US" altLang="en-US"/>
              <a:pPr>
                <a:defRPr/>
              </a:pPr>
              <a:t>5/4/21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70ED67-A230-304A-BD81-68AA113F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4C0F45-8463-BA4F-8288-144B4F26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DBFC4-966A-DC4E-8401-7EC346D39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B0413AD-A5B6-3E47-82A6-DC212F8E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F6AAD-5580-6948-BA51-04DEF50219D1}" type="datetimeFigureOut">
              <a:rPr lang="en-US" altLang="en-US"/>
              <a:pPr>
                <a:defRPr/>
              </a:pPr>
              <a:t>5/4/21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7C4DF3C-F67F-824D-BCF9-CF584E35B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B9843D-60A1-CF4E-8ACB-6628817B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6BDCD-F2CC-1D48-9787-0714F2C144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95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CA4EA2-9500-A64C-943D-D41953EB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F50A-28C6-644A-A9E4-E0AA41577ED2}" type="datetimeFigureOut">
              <a:rPr lang="en-US" altLang="en-US"/>
              <a:pPr>
                <a:defRPr/>
              </a:pPr>
              <a:t>5/4/21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28F9A6-51F7-6B46-AE80-5A0F5ED1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955289-BF67-3F4A-83D6-2E446C77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2235-F009-8E46-8B12-1D1BA3AAB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17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6C4C1D-1D2E-B842-B86E-6E98A574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F010-7C26-6D47-B67A-417DB6684702}" type="datetimeFigureOut">
              <a:rPr lang="en-US" altLang="en-US"/>
              <a:pPr>
                <a:defRPr/>
              </a:pPr>
              <a:t>5/4/21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159143-02B9-DA4D-BDE1-AD2257C3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E6B76C-BAC2-EC46-BABE-4C4F7F30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DA04F-A6CC-E342-86CD-6D2A735BF8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82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292A62-A395-E049-A626-82620BE7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2C06-8DD9-3F4E-8F9F-0F00322BD965}" type="datetimeFigureOut">
              <a:rPr lang="en-US" altLang="en-US"/>
              <a:pPr>
                <a:defRPr/>
              </a:pPr>
              <a:t>5/4/21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FBE9E1-7041-A344-AF59-CF3F7020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1A7395-15F9-BE4A-AC9C-85D54585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5C453-A81E-BE49-AA5D-B218D0C7A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05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DA54B54-AC78-BE44-8316-CC433DF059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1ADFB8-E6CC-1F49-AB8D-1000686DA5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4A4AA-89CF-6942-8327-8EDD3D917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F2B45D-93EA-8842-9FA0-CE5586F7A049}" type="datetimeFigureOut">
              <a:rPr lang="en-US" altLang="en-US"/>
              <a:pPr>
                <a:defRPr/>
              </a:pPr>
              <a:t>5/4/21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C3639-3FD4-6C45-B5AB-7F7A8228D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C3915-19AD-A544-8D62-414C293A9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80B357-4B70-4E49-971C-1690C9539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9" r:id="rId12"/>
    <p:sldLayoutId id="2147484020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n-coalition.org/disaster-resilien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openxmlformats.org/officeDocument/2006/relationships/image" Target="../media/image8.JPG"/><Relationship Id="rId7" Type="http://schemas.openxmlformats.org/officeDocument/2006/relationships/image" Target="../media/image13.JP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image" Target="../media/image7.PNG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11" Type="http://schemas.openxmlformats.org/officeDocument/2006/relationships/image" Target="../media/image16.png"/><Relationship Id="rId5" Type="http://schemas.openxmlformats.org/officeDocument/2006/relationships/image" Target="../media/image11.JPG"/><Relationship Id="rId1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9.JPG"/><Relationship Id="rId9" Type="http://schemas.openxmlformats.org/officeDocument/2006/relationships/image" Target="../media/image15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lean Coalition Logo_no tagline_updated yellow.eps">
            <a:extLst>
              <a:ext uri="{FF2B5EF4-FFF2-40B4-BE49-F238E27FC236}">
                <a16:creationId xmlns:a16="http://schemas.microsoft.com/office/drawing/2014/main" id="{791C78BD-805F-C84C-9056-27A504BA78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755" y="546036"/>
            <a:ext cx="6030088" cy="8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5">
            <a:extLst>
              <a:ext uri="{FF2B5EF4-FFF2-40B4-BE49-F238E27FC236}">
                <a16:creationId xmlns:a16="http://schemas.microsoft.com/office/drawing/2014/main" id="{D957BCAA-9C77-DE43-8291-D69C87BF0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660" y="4858517"/>
            <a:ext cx="243681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itchFamily="2" charset="0"/>
              </a:rPr>
              <a:t>Craig Lewis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itchFamily="2" charset="0"/>
              </a:rPr>
              <a:t>Executive Director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itchFamily="2" charset="0"/>
              </a:rPr>
              <a:t>Clean Coalition</a:t>
            </a:r>
            <a:endParaRPr lang="en-US" alt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650-796-2353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itchFamily="2" charset="0"/>
              </a:rPr>
              <a:t> mobile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itchFamily="2" charset="0"/>
              </a:rPr>
              <a:t>craig@clean-coalition.org</a:t>
            </a:r>
            <a:endParaRPr lang="en-US" alt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72167-7297-423F-A184-BDC6DC4362C0}"/>
              </a:ext>
            </a:extLst>
          </p:cNvPr>
          <p:cNvSpPr txBox="1"/>
          <p:nvPr/>
        </p:nvSpPr>
        <p:spPr>
          <a:xfrm>
            <a:off x="7917362" y="6495716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 May 2021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15FC90-6578-CF4B-8A98-E5D6BCF87755}"/>
              </a:ext>
            </a:extLst>
          </p:cNvPr>
          <p:cNvSpPr txBox="1">
            <a:spLocks/>
          </p:cNvSpPr>
          <p:nvPr/>
        </p:nvSpPr>
        <p:spPr>
          <a:xfrm>
            <a:off x="1" y="2459782"/>
            <a:ext cx="9014132" cy="162729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4100" dirty="0"/>
              <a:t>Community Microgrids &amp; Solar Microgrids</a:t>
            </a:r>
          </a:p>
          <a:p>
            <a:endParaRPr lang="en-US" sz="700" dirty="0"/>
          </a:p>
          <a:p>
            <a:r>
              <a:rPr lang="en-US" sz="4000" dirty="0">
                <a:solidFill>
                  <a:schemeClr val="bg1"/>
                </a:solidFill>
              </a:rPr>
              <a:t>Economic, environmental &amp; resilience benefits</a:t>
            </a:r>
          </a:p>
          <a:p>
            <a:r>
              <a:rPr lang="en-US" sz="7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>
            <a:spLocks noGrp="1"/>
          </p:cNvSpPr>
          <p:nvPr>
            <p:ph type="title"/>
          </p:nvPr>
        </p:nvSpPr>
        <p:spPr>
          <a:xfrm>
            <a:off x="1" y="0"/>
            <a:ext cx="748881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Target 66kV feeder grid area block diagram</a:t>
            </a:r>
            <a:endParaRPr dirty="0"/>
          </a:p>
        </p:txBody>
      </p:sp>
      <p:sp>
        <p:nvSpPr>
          <p:cNvPr id="265" name="Google Shape;265;p13"/>
          <p:cNvSpPr/>
          <p:nvPr/>
        </p:nvSpPr>
        <p:spPr>
          <a:xfrm>
            <a:off x="2018489" y="3273275"/>
            <a:ext cx="1101981" cy="676275"/>
          </a:xfrm>
          <a:prstGeom prst="rect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Isla Vista Substation </a:t>
            </a:r>
            <a:r>
              <a:rPr lang="en-US" sz="10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(66-to-16kV</a:t>
            </a: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3665708" y="4697107"/>
            <a:ext cx="880435" cy="623596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 Station #17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3"/>
          <p:cNvSpPr txBox="1"/>
          <p:nvPr/>
        </p:nvSpPr>
        <p:spPr>
          <a:xfrm>
            <a:off x="2326332" y="2411850"/>
            <a:ext cx="130970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66kV underground interconnection</a:t>
            </a:r>
            <a:endParaRPr sz="1050" dirty="0"/>
          </a:p>
        </p:txBody>
      </p:sp>
      <p:cxnSp>
        <p:nvCxnSpPr>
          <p:cNvPr id="302" name="Google Shape;302;p13"/>
          <p:cNvCxnSpPr>
            <a:cxnSpLocks/>
          </p:cNvCxnSpPr>
          <p:nvPr/>
        </p:nvCxnSpPr>
        <p:spPr>
          <a:xfrm>
            <a:off x="2977921" y="2708362"/>
            <a:ext cx="0" cy="214887"/>
          </a:xfrm>
          <a:prstGeom prst="straightConnector1">
            <a:avLst/>
          </a:prstGeom>
          <a:noFill/>
          <a:ln w="3175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8" name="Google Shape;264;p13">
            <a:extLst>
              <a:ext uri="{FF2B5EF4-FFF2-40B4-BE49-F238E27FC236}">
                <a16:creationId xmlns:a16="http://schemas.microsoft.com/office/drawing/2014/main" id="{4A60D3B5-8122-448D-B0DF-0936C3966418}"/>
              </a:ext>
            </a:extLst>
          </p:cNvPr>
          <p:cNvCxnSpPr>
            <a:cxnSpLocks/>
          </p:cNvCxnSpPr>
          <p:nvPr/>
        </p:nvCxnSpPr>
        <p:spPr>
          <a:xfrm>
            <a:off x="3120470" y="3728480"/>
            <a:ext cx="361666" cy="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264;p13">
            <a:extLst>
              <a:ext uri="{FF2B5EF4-FFF2-40B4-BE49-F238E27FC236}">
                <a16:creationId xmlns:a16="http://schemas.microsoft.com/office/drawing/2014/main" id="{94E8602B-0431-4157-AF09-F931390FCC2B}"/>
              </a:ext>
            </a:extLst>
          </p:cNvPr>
          <p:cNvCxnSpPr>
            <a:cxnSpLocks/>
          </p:cNvCxnSpPr>
          <p:nvPr/>
        </p:nvCxnSpPr>
        <p:spPr>
          <a:xfrm>
            <a:off x="3481284" y="3713170"/>
            <a:ext cx="0" cy="1239417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264;p13">
            <a:extLst>
              <a:ext uri="{FF2B5EF4-FFF2-40B4-BE49-F238E27FC236}">
                <a16:creationId xmlns:a16="http://schemas.microsoft.com/office/drawing/2014/main" id="{2091130C-6B75-4C55-9CC9-824EC55BAAFF}"/>
              </a:ext>
            </a:extLst>
          </p:cNvPr>
          <p:cNvCxnSpPr>
            <a:cxnSpLocks/>
          </p:cNvCxnSpPr>
          <p:nvPr/>
        </p:nvCxnSpPr>
        <p:spPr>
          <a:xfrm>
            <a:off x="3120470" y="3499452"/>
            <a:ext cx="3251150" cy="7567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265;p13">
            <a:extLst>
              <a:ext uri="{FF2B5EF4-FFF2-40B4-BE49-F238E27FC236}">
                <a16:creationId xmlns:a16="http://schemas.microsoft.com/office/drawing/2014/main" id="{E56ACFCB-E210-4EEB-8F06-E9194F44B0DE}"/>
              </a:ext>
            </a:extLst>
          </p:cNvPr>
          <p:cNvSpPr/>
          <p:nvPr/>
        </p:nvSpPr>
        <p:spPr>
          <a:xfrm>
            <a:off x="7294782" y="1016626"/>
            <a:ext cx="1058611" cy="676580"/>
          </a:xfrm>
          <a:prstGeom prst="rect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Vegas Substation </a:t>
            </a:r>
            <a:r>
              <a:rPr lang="en-US" sz="10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(66-to-16kV)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264;p13">
            <a:extLst>
              <a:ext uri="{FF2B5EF4-FFF2-40B4-BE49-F238E27FC236}">
                <a16:creationId xmlns:a16="http://schemas.microsoft.com/office/drawing/2014/main" id="{30D189BC-FA11-468C-AE10-76C48E734ADB}"/>
              </a:ext>
            </a:extLst>
          </p:cNvPr>
          <p:cNvCxnSpPr>
            <a:cxnSpLocks/>
            <a:stCxn id="76" idx="2"/>
          </p:cNvCxnSpPr>
          <p:nvPr/>
        </p:nvCxnSpPr>
        <p:spPr>
          <a:xfrm>
            <a:off x="7824088" y="1693206"/>
            <a:ext cx="0" cy="3975691"/>
          </a:xfrm>
          <a:prstGeom prst="straightConnector1">
            <a:avLst/>
          </a:prstGeom>
          <a:noFill/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278;p13">
            <a:extLst>
              <a:ext uri="{FF2B5EF4-FFF2-40B4-BE49-F238E27FC236}">
                <a16:creationId xmlns:a16="http://schemas.microsoft.com/office/drawing/2014/main" id="{FD00C9E0-CB7A-4223-91E0-79EF9FE932A0}"/>
              </a:ext>
            </a:extLst>
          </p:cNvPr>
          <p:cNvSpPr/>
          <p:nvPr/>
        </p:nvSpPr>
        <p:spPr>
          <a:xfrm>
            <a:off x="3198260" y="5514278"/>
            <a:ext cx="880434" cy="6235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UCSB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Solar</a:t>
            </a:r>
          </a:p>
        </p:txBody>
      </p:sp>
      <p:sp>
        <p:nvSpPr>
          <p:cNvPr id="90" name="Google Shape;278;p13">
            <a:extLst>
              <a:ext uri="{FF2B5EF4-FFF2-40B4-BE49-F238E27FC236}">
                <a16:creationId xmlns:a16="http://schemas.microsoft.com/office/drawing/2014/main" id="{A028121C-6A2C-4286-A689-2FC5A76F488A}"/>
              </a:ext>
            </a:extLst>
          </p:cNvPr>
          <p:cNvSpPr/>
          <p:nvPr/>
        </p:nvSpPr>
        <p:spPr>
          <a:xfrm>
            <a:off x="6322589" y="3598428"/>
            <a:ext cx="1039408" cy="6989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SBA (runway lights &amp; ATC)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7EF44475-EDCF-47C5-81A1-598DA4A12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598" y="2719937"/>
            <a:ext cx="527653" cy="527653"/>
          </a:xfrm>
          <a:prstGeom prst="rect">
            <a:avLst/>
          </a:prstGeom>
        </p:spPr>
      </p:pic>
      <p:cxnSp>
        <p:nvCxnSpPr>
          <p:cNvPr id="94" name="Google Shape;264;p13">
            <a:extLst>
              <a:ext uri="{FF2B5EF4-FFF2-40B4-BE49-F238E27FC236}">
                <a16:creationId xmlns:a16="http://schemas.microsoft.com/office/drawing/2014/main" id="{16CE66D1-9C26-4B2A-9064-F5E295D165A3}"/>
              </a:ext>
            </a:extLst>
          </p:cNvPr>
          <p:cNvCxnSpPr>
            <a:cxnSpLocks/>
          </p:cNvCxnSpPr>
          <p:nvPr/>
        </p:nvCxnSpPr>
        <p:spPr>
          <a:xfrm>
            <a:off x="2557309" y="2948713"/>
            <a:ext cx="841224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264;p13">
            <a:extLst>
              <a:ext uri="{FF2B5EF4-FFF2-40B4-BE49-F238E27FC236}">
                <a16:creationId xmlns:a16="http://schemas.microsoft.com/office/drawing/2014/main" id="{F727B670-E564-4C1B-AAD3-8ED01FB8541F}"/>
              </a:ext>
            </a:extLst>
          </p:cNvPr>
          <p:cNvCxnSpPr>
            <a:cxnSpLocks/>
          </p:cNvCxnSpPr>
          <p:nvPr/>
        </p:nvCxnSpPr>
        <p:spPr>
          <a:xfrm flipH="1">
            <a:off x="3948545" y="2275934"/>
            <a:ext cx="3879574" cy="9636"/>
          </a:xfrm>
          <a:prstGeom prst="straightConnector1">
            <a:avLst/>
          </a:prstGeom>
          <a:noFill/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4" name="Google Shape;276;p13">
            <a:extLst>
              <a:ext uri="{FF2B5EF4-FFF2-40B4-BE49-F238E27FC236}">
                <a16:creationId xmlns:a16="http://schemas.microsoft.com/office/drawing/2014/main" id="{F04D5A2D-9653-4085-8FDD-60BC21653F42}"/>
              </a:ext>
            </a:extLst>
          </p:cNvPr>
          <p:cNvGrpSpPr/>
          <p:nvPr/>
        </p:nvGrpSpPr>
        <p:grpSpPr>
          <a:xfrm rot="10800000">
            <a:off x="5713604" y="2289848"/>
            <a:ext cx="1058612" cy="899697"/>
            <a:chOff x="4529532" y="1956320"/>
            <a:chExt cx="1385308" cy="1016205"/>
          </a:xfrm>
        </p:grpSpPr>
        <p:cxnSp>
          <p:nvCxnSpPr>
            <p:cNvPr id="115" name="Google Shape;277;p13">
              <a:extLst>
                <a:ext uri="{FF2B5EF4-FFF2-40B4-BE49-F238E27FC236}">
                  <a16:creationId xmlns:a16="http://schemas.microsoft.com/office/drawing/2014/main" id="{4D382873-E418-458A-9C3E-3BA30C807D06}"/>
                </a:ext>
              </a:extLst>
            </p:cNvPr>
            <p:cNvCxnSpPr>
              <a:cxnSpLocks/>
              <a:endCxn id="116" idx="0"/>
            </p:cNvCxnSpPr>
            <p:nvPr/>
          </p:nvCxnSpPr>
          <p:spPr>
            <a:xfrm rot="10800000">
              <a:off x="5212127" y="2754160"/>
              <a:ext cx="27918" cy="21836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16" name="Google Shape;278;p13">
              <a:extLst>
                <a:ext uri="{FF2B5EF4-FFF2-40B4-BE49-F238E27FC236}">
                  <a16:creationId xmlns:a16="http://schemas.microsoft.com/office/drawing/2014/main" id="{C02B5101-8C63-486D-92E7-1815FCA4A924}"/>
                </a:ext>
              </a:extLst>
            </p:cNvPr>
            <p:cNvSpPr/>
            <p:nvPr/>
          </p:nvSpPr>
          <p:spPr>
            <a:xfrm rot="10800000">
              <a:off x="4608137" y="2049812"/>
              <a:ext cx="1207980" cy="7043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Direct Relief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Solar Microgrid</a:t>
              </a:r>
              <a:endParaRPr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;p13">
              <a:extLst>
                <a:ext uri="{FF2B5EF4-FFF2-40B4-BE49-F238E27FC236}">
                  <a16:creationId xmlns:a16="http://schemas.microsoft.com/office/drawing/2014/main" id="{F024710E-C6FD-40D5-B028-3F4C9DD042CE}"/>
                </a:ext>
              </a:extLst>
            </p:cNvPr>
            <p:cNvSpPr/>
            <p:nvPr/>
          </p:nvSpPr>
          <p:spPr>
            <a:xfrm>
              <a:off x="4529532" y="1956320"/>
              <a:ext cx="1385308" cy="891332"/>
            </a:xfrm>
            <a:prstGeom prst="rect">
              <a:avLst/>
            </a:prstGeom>
            <a:noFill/>
            <a:ln w="38100" cap="flat" cmpd="sng">
              <a:solidFill>
                <a:srgbClr val="D99593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76;p13">
            <a:extLst>
              <a:ext uri="{FF2B5EF4-FFF2-40B4-BE49-F238E27FC236}">
                <a16:creationId xmlns:a16="http://schemas.microsoft.com/office/drawing/2014/main" id="{28142A43-68BC-4EB2-9EC6-31789A874886}"/>
              </a:ext>
            </a:extLst>
          </p:cNvPr>
          <p:cNvGrpSpPr/>
          <p:nvPr/>
        </p:nvGrpSpPr>
        <p:grpSpPr>
          <a:xfrm rot="10800000">
            <a:off x="6537902" y="4638886"/>
            <a:ext cx="1273110" cy="698903"/>
            <a:chOff x="4376162" y="2049812"/>
            <a:chExt cx="1411197" cy="704349"/>
          </a:xfrm>
        </p:grpSpPr>
        <p:cxnSp>
          <p:nvCxnSpPr>
            <p:cNvPr id="128" name="Google Shape;277;p13">
              <a:extLst>
                <a:ext uri="{FF2B5EF4-FFF2-40B4-BE49-F238E27FC236}">
                  <a16:creationId xmlns:a16="http://schemas.microsoft.com/office/drawing/2014/main" id="{F23F7D27-7ED6-4F13-82F1-CCAD4F5893F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376162" y="2434358"/>
              <a:ext cx="26550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29" name="Google Shape;278;p13">
              <a:extLst>
                <a:ext uri="{FF2B5EF4-FFF2-40B4-BE49-F238E27FC236}">
                  <a16:creationId xmlns:a16="http://schemas.microsoft.com/office/drawing/2014/main" id="{28B83492-92D8-4422-BDBD-F16FDB75C78E}"/>
                </a:ext>
              </a:extLst>
            </p:cNvPr>
            <p:cNvSpPr/>
            <p:nvPr/>
          </p:nvSpPr>
          <p:spPr>
            <a:xfrm rot="10800000">
              <a:off x="4635215" y="2049812"/>
              <a:ext cx="1152144" cy="70434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SBA (Main Terminal)</a:t>
              </a:r>
              <a:endParaRPr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276;p13">
            <a:extLst>
              <a:ext uri="{FF2B5EF4-FFF2-40B4-BE49-F238E27FC236}">
                <a16:creationId xmlns:a16="http://schemas.microsoft.com/office/drawing/2014/main" id="{99072194-D81B-42EC-9315-F8023D67F9F8}"/>
              </a:ext>
            </a:extLst>
          </p:cNvPr>
          <p:cNvGrpSpPr/>
          <p:nvPr/>
        </p:nvGrpSpPr>
        <p:grpSpPr>
          <a:xfrm rot="10800000">
            <a:off x="7835058" y="5157350"/>
            <a:ext cx="1121469" cy="623596"/>
            <a:chOff x="4646114" y="2049812"/>
            <a:chExt cx="1467564" cy="704349"/>
          </a:xfrm>
        </p:grpSpPr>
        <p:cxnSp>
          <p:nvCxnSpPr>
            <p:cNvPr id="136" name="Google Shape;277;p13">
              <a:extLst>
                <a:ext uri="{FF2B5EF4-FFF2-40B4-BE49-F238E27FC236}">
                  <a16:creationId xmlns:a16="http://schemas.microsoft.com/office/drawing/2014/main" id="{5DB5D348-5630-48AF-AF8F-6295B28C5C8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05439" y="2401987"/>
              <a:ext cx="308239" cy="247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37" name="Google Shape;278;p13">
              <a:extLst>
                <a:ext uri="{FF2B5EF4-FFF2-40B4-BE49-F238E27FC236}">
                  <a16:creationId xmlns:a16="http://schemas.microsoft.com/office/drawing/2014/main" id="{D771B95B-AC95-4BCB-96F0-28D056E448DC}"/>
                </a:ext>
              </a:extLst>
            </p:cNvPr>
            <p:cNvSpPr/>
            <p:nvPr/>
          </p:nvSpPr>
          <p:spPr>
            <a:xfrm rot="10800000">
              <a:off x="4646114" y="2049812"/>
              <a:ext cx="1152144" cy="7043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Goleta Sanitary District</a:t>
              </a:r>
              <a:endParaRPr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265;p13">
            <a:extLst>
              <a:ext uri="{FF2B5EF4-FFF2-40B4-BE49-F238E27FC236}">
                <a16:creationId xmlns:a16="http://schemas.microsoft.com/office/drawing/2014/main" id="{CBF27581-4A4E-42F6-9D8C-A2FA3E1D9AA2}"/>
              </a:ext>
            </a:extLst>
          </p:cNvPr>
          <p:cNvSpPr/>
          <p:nvPr/>
        </p:nvSpPr>
        <p:spPr>
          <a:xfrm>
            <a:off x="248182" y="984419"/>
            <a:ext cx="1133462" cy="762000"/>
          </a:xfrm>
          <a:prstGeom prst="rect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Goleta Substation </a:t>
            </a:r>
            <a:r>
              <a:rPr lang="en-US" sz="10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(220-to-66kV)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264;p13">
            <a:extLst>
              <a:ext uri="{FF2B5EF4-FFF2-40B4-BE49-F238E27FC236}">
                <a16:creationId xmlns:a16="http://schemas.microsoft.com/office/drawing/2014/main" id="{8159E15F-85CD-45C4-A029-50CC3884B982}"/>
              </a:ext>
            </a:extLst>
          </p:cNvPr>
          <p:cNvCxnSpPr>
            <a:cxnSpLocks/>
          </p:cNvCxnSpPr>
          <p:nvPr/>
        </p:nvCxnSpPr>
        <p:spPr>
          <a:xfrm flipH="1">
            <a:off x="1373766" y="1354916"/>
            <a:ext cx="5909441" cy="18568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264;p13">
            <a:extLst>
              <a:ext uri="{FF2B5EF4-FFF2-40B4-BE49-F238E27FC236}">
                <a16:creationId xmlns:a16="http://schemas.microsoft.com/office/drawing/2014/main" id="{C00B90EE-5155-4C5D-8BB2-4817A23B6FF4}"/>
              </a:ext>
            </a:extLst>
          </p:cNvPr>
          <p:cNvCxnSpPr>
            <a:cxnSpLocks/>
          </p:cNvCxnSpPr>
          <p:nvPr/>
        </p:nvCxnSpPr>
        <p:spPr>
          <a:xfrm>
            <a:off x="1750453" y="1365419"/>
            <a:ext cx="11115" cy="1592741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273;p13">
            <a:extLst>
              <a:ext uri="{FF2B5EF4-FFF2-40B4-BE49-F238E27FC236}">
                <a16:creationId xmlns:a16="http://schemas.microsoft.com/office/drawing/2014/main" id="{912D4AFC-B174-48EE-ACE3-4508074E7B38}"/>
              </a:ext>
            </a:extLst>
          </p:cNvPr>
          <p:cNvSpPr txBox="1"/>
          <p:nvPr/>
        </p:nvSpPr>
        <p:spPr>
          <a:xfrm>
            <a:off x="357348" y="4312622"/>
            <a:ext cx="2423564" cy="20620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Diagram Elements</a:t>
            </a:r>
            <a:endParaRPr sz="105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66 kV Distribution Feeder #4311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16 kV Gladiola Feeder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16 kV Gaucho Feeder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16 kV Professor Feeder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Planned 160-240 MWh Battery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              Grid isolation switch (open, closed)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              Smart meter switch (open, closed)</a:t>
            </a:r>
          </a:p>
        </p:txBody>
      </p:sp>
      <p:cxnSp>
        <p:nvCxnSpPr>
          <p:cNvPr id="58" name="Google Shape;264;p13">
            <a:extLst>
              <a:ext uri="{FF2B5EF4-FFF2-40B4-BE49-F238E27FC236}">
                <a16:creationId xmlns:a16="http://schemas.microsoft.com/office/drawing/2014/main" id="{3AF5F8F4-3462-43AD-9BCE-125BF1DF365E}"/>
              </a:ext>
            </a:extLst>
          </p:cNvPr>
          <p:cNvCxnSpPr>
            <a:cxnSpLocks/>
          </p:cNvCxnSpPr>
          <p:nvPr/>
        </p:nvCxnSpPr>
        <p:spPr>
          <a:xfrm flipH="1">
            <a:off x="510305" y="4690236"/>
            <a:ext cx="260850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264;p13">
            <a:extLst>
              <a:ext uri="{FF2B5EF4-FFF2-40B4-BE49-F238E27FC236}">
                <a16:creationId xmlns:a16="http://schemas.microsoft.com/office/drawing/2014/main" id="{9385D812-4CB7-485A-90FB-822F01B85196}"/>
              </a:ext>
            </a:extLst>
          </p:cNvPr>
          <p:cNvCxnSpPr>
            <a:cxnSpLocks/>
          </p:cNvCxnSpPr>
          <p:nvPr/>
        </p:nvCxnSpPr>
        <p:spPr>
          <a:xfrm flipH="1">
            <a:off x="510305" y="4892072"/>
            <a:ext cx="260850" cy="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264;p13">
            <a:extLst>
              <a:ext uri="{FF2B5EF4-FFF2-40B4-BE49-F238E27FC236}">
                <a16:creationId xmlns:a16="http://schemas.microsoft.com/office/drawing/2014/main" id="{E2C1B24F-ED3D-4765-998D-CBB5BCA1E8A0}"/>
              </a:ext>
            </a:extLst>
          </p:cNvPr>
          <p:cNvCxnSpPr>
            <a:cxnSpLocks/>
          </p:cNvCxnSpPr>
          <p:nvPr/>
        </p:nvCxnSpPr>
        <p:spPr>
          <a:xfrm flipH="1">
            <a:off x="510305" y="5117940"/>
            <a:ext cx="275602" cy="0"/>
          </a:xfrm>
          <a:prstGeom prst="straightConnector1">
            <a:avLst/>
          </a:prstGeom>
          <a:noFill/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264;p13">
            <a:extLst>
              <a:ext uri="{FF2B5EF4-FFF2-40B4-BE49-F238E27FC236}">
                <a16:creationId xmlns:a16="http://schemas.microsoft.com/office/drawing/2014/main" id="{575359E6-A4E2-4C9C-A6D5-F768FC02A5B7}"/>
              </a:ext>
            </a:extLst>
          </p:cNvPr>
          <p:cNvCxnSpPr>
            <a:cxnSpLocks/>
          </p:cNvCxnSpPr>
          <p:nvPr/>
        </p:nvCxnSpPr>
        <p:spPr>
          <a:xfrm flipH="1">
            <a:off x="510305" y="5327580"/>
            <a:ext cx="270688" cy="403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6C135015-CDC2-4F96-B809-965304766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01" y="5574529"/>
            <a:ext cx="210117" cy="210117"/>
          </a:xfrm>
          <a:prstGeom prst="rect">
            <a:avLst/>
          </a:prstGeom>
        </p:spPr>
      </p:pic>
      <p:grpSp>
        <p:nvGrpSpPr>
          <p:cNvPr id="86" name="Google Shape;276;p13">
            <a:extLst>
              <a:ext uri="{FF2B5EF4-FFF2-40B4-BE49-F238E27FC236}">
                <a16:creationId xmlns:a16="http://schemas.microsoft.com/office/drawing/2014/main" id="{F23D4EFF-9D3F-414B-9D82-BEACAE86C2D6}"/>
              </a:ext>
            </a:extLst>
          </p:cNvPr>
          <p:cNvGrpSpPr/>
          <p:nvPr/>
        </p:nvGrpSpPr>
        <p:grpSpPr>
          <a:xfrm rot="10800000">
            <a:off x="4348813" y="2285570"/>
            <a:ext cx="880435" cy="826835"/>
            <a:chOff x="4646114" y="2049812"/>
            <a:chExt cx="1152144" cy="933907"/>
          </a:xfrm>
        </p:grpSpPr>
        <p:cxnSp>
          <p:nvCxnSpPr>
            <p:cNvPr id="87" name="Google Shape;277;p13">
              <a:extLst>
                <a:ext uri="{FF2B5EF4-FFF2-40B4-BE49-F238E27FC236}">
                  <a16:creationId xmlns:a16="http://schemas.microsoft.com/office/drawing/2014/main" id="{88E59F36-0334-4DD7-B741-D2242396159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209003" y="2761915"/>
              <a:ext cx="0" cy="22180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92" name="Google Shape;278;p13">
              <a:extLst>
                <a:ext uri="{FF2B5EF4-FFF2-40B4-BE49-F238E27FC236}">
                  <a16:creationId xmlns:a16="http://schemas.microsoft.com/office/drawing/2014/main" id="{17E6CA76-684F-486E-8324-4B0368CBCA3E}"/>
                </a:ext>
              </a:extLst>
            </p:cNvPr>
            <p:cNvSpPr/>
            <p:nvPr/>
          </p:nvSpPr>
          <p:spPr>
            <a:xfrm rot="10800000">
              <a:off x="4646114" y="2049812"/>
              <a:ext cx="1152144" cy="704349"/>
            </a:xfrm>
            <a:prstGeom prst="rect">
              <a:avLst/>
            </a:prstGeom>
            <a:solidFill>
              <a:srgbClr val="E5B8B7"/>
            </a:soli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Fire Station #8</a:t>
              </a:r>
              <a:endParaRPr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7" name="Google Shape;280;p13" descr="http://maps.google.com/mapfiles/kml/shapes/firedept.png">
            <a:extLst>
              <a:ext uri="{FF2B5EF4-FFF2-40B4-BE49-F238E27FC236}">
                <a16:creationId xmlns:a16="http://schemas.microsoft.com/office/drawing/2014/main" id="{45ADAABF-4854-42AB-8710-AAB21B6FDC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0709" y="2944920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Picture 2">
            <a:extLst>
              <a:ext uri="{FF2B5EF4-FFF2-40B4-BE49-F238E27FC236}">
                <a16:creationId xmlns:a16="http://schemas.microsoft.com/office/drawing/2014/main" id="{9644B420-197D-43E2-837F-1BE0557EC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53" y="2936013"/>
            <a:ext cx="326347" cy="32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>
            <a:extLst>
              <a:ext uri="{FF2B5EF4-FFF2-40B4-BE49-F238E27FC236}">
                <a16:creationId xmlns:a16="http://schemas.microsoft.com/office/drawing/2014/main" id="{49BD4231-1186-484A-9B16-CD72F09FE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72" y="5102038"/>
            <a:ext cx="338248" cy="3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Google Shape;280;p13" descr="http://maps.google.com/mapfiles/kml/shapes/firedept.png">
            <a:extLst>
              <a:ext uri="{FF2B5EF4-FFF2-40B4-BE49-F238E27FC236}">
                <a16:creationId xmlns:a16="http://schemas.microsoft.com/office/drawing/2014/main" id="{2CC2272D-C68E-486C-9B18-EA6D499D6B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228" y="4559947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293;p13">
            <a:extLst>
              <a:ext uri="{FF2B5EF4-FFF2-40B4-BE49-F238E27FC236}">
                <a16:creationId xmlns:a16="http://schemas.microsoft.com/office/drawing/2014/main" id="{CB58E7D6-4B15-4C42-A9B3-57B2A00BCA2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49760" y="5928092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CE2CE49-C7D0-4418-904B-BAE6347DA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003" y="5680671"/>
            <a:ext cx="209572" cy="2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Google Shape;264;p13">
            <a:extLst>
              <a:ext uri="{FF2B5EF4-FFF2-40B4-BE49-F238E27FC236}">
                <a16:creationId xmlns:a16="http://schemas.microsoft.com/office/drawing/2014/main" id="{F9C738B7-425A-4C47-B005-11FAA275AB05}"/>
              </a:ext>
            </a:extLst>
          </p:cNvPr>
          <p:cNvCxnSpPr>
            <a:cxnSpLocks/>
          </p:cNvCxnSpPr>
          <p:nvPr/>
        </p:nvCxnSpPr>
        <p:spPr>
          <a:xfrm flipH="1">
            <a:off x="1739918" y="2956835"/>
            <a:ext cx="817391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264;p13">
            <a:extLst>
              <a:ext uri="{FF2B5EF4-FFF2-40B4-BE49-F238E27FC236}">
                <a16:creationId xmlns:a16="http://schemas.microsoft.com/office/drawing/2014/main" id="{02FA304C-40DB-42C8-8C69-51B85D9041CF}"/>
              </a:ext>
            </a:extLst>
          </p:cNvPr>
          <p:cNvCxnSpPr>
            <a:cxnSpLocks/>
          </p:cNvCxnSpPr>
          <p:nvPr/>
        </p:nvCxnSpPr>
        <p:spPr>
          <a:xfrm flipV="1">
            <a:off x="2557309" y="2930632"/>
            <a:ext cx="0" cy="31678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" name="Google Shape;264;p13">
            <a:extLst>
              <a:ext uri="{FF2B5EF4-FFF2-40B4-BE49-F238E27FC236}">
                <a16:creationId xmlns:a16="http://schemas.microsoft.com/office/drawing/2014/main" id="{E902E553-91C6-452D-8E41-8FBE4FEB8A63}"/>
              </a:ext>
            </a:extLst>
          </p:cNvPr>
          <p:cNvCxnSpPr>
            <a:cxnSpLocks/>
          </p:cNvCxnSpPr>
          <p:nvPr/>
        </p:nvCxnSpPr>
        <p:spPr>
          <a:xfrm flipH="1">
            <a:off x="1763855" y="4175736"/>
            <a:ext cx="135661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264;p13">
            <a:extLst>
              <a:ext uri="{FF2B5EF4-FFF2-40B4-BE49-F238E27FC236}">
                <a16:creationId xmlns:a16="http://schemas.microsoft.com/office/drawing/2014/main" id="{12AA3511-5155-4272-80B3-5AB2B6178D7C}"/>
              </a:ext>
            </a:extLst>
          </p:cNvPr>
          <p:cNvCxnSpPr>
            <a:cxnSpLocks/>
            <a:stCxn id="132" idx="0"/>
          </p:cNvCxnSpPr>
          <p:nvPr/>
        </p:nvCxnSpPr>
        <p:spPr>
          <a:xfrm flipV="1">
            <a:off x="3110070" y="4162319"/>
            <a:ext cx="11664" cy="1368718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264;p13">
            <a:extLst>
              <a:ext uri="{FF2B5EF4-FFF2-40B4-BE49-F238E27FC236}">
                <a16:creationId xmlns:a16="http://schemas.microsoft.com/office/drawing/2014/main" id="{74F16054-7729-405E-8E7B-01B58C02CB9E}"/>
              </a:ext>
            </a:extLst>
          </p:cNvPr>
          <p:cNvCxnSpPr>
            <a:cxnSpLocks/>
          </p:cNvCxnSpPr>
          <p:nvPr/>
        </p:nvCxnSpPr>
        <p:spPr>
          <a:xfrm>
            <a:off x="1753738" y="2945579"/>
            <a:ext cx="8721" cy="1249815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AEECDEA-3052-42CF-8469-6D7676882FC1}"/>
              </a:ext>
            </a:extLst>
          </p:cNvPr>
          <p:cNvSpPr txBox="1"/>
          <p:nvPr/>
        </p:nvSpPr>
        <p:spPr>
          <a:xfrm>
            <a:off x="1828689" y="1048118"/>
            <a:ext cx="4588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66kV distribution feeder #4311 with multiple branches</a:t>
            </a:r>
          </a:p>
        </p:txBody>
      </p:sp>
      <p:grpSp>
        <p:nvGrpSpPr>
          <p:cNvPr id="71" name="Google Shape;276;p13">
            <a:extLst>
              <a:ext uri="{FF2B5EF4-FFF2-40B4-BE49-F238E27FC236}">
                <a16:creationId xmlns:a16="http://schemas.microsoft.com/office/drawing/2014/main" id="{C2C105E2-9918-4AD1-8381-C055E958DD2A}"/>
              </a:ext>
            </a:extLst>
          </p:cNvPr>
          <p:cNvGrpSpPr/>
          <p:nvPr/>
        </p:nvGrpSpPr>
        <p:grpSpPr>
          <a:xfrm rot="10800000">
            <a:off x="4619292" y="3499448"/>
            <a:ext cx="1129800" cy="1023837"/>
            <a:chOff x="4529532" y="1956320"/>
            <a:chExt cx="1385308" cy="1069446"/>
          </a:xfrm>
        </p:grpSpPr>
        <p:cxnSp>
          <p:nvCxnSpPr>
            <p:cNvPr id="72" name="Google Shape;277;p13">
              <a:extLst>
                <a:ext uri="{FF2B5EF4-FFF2-40B4-BE49-F238E27FC236}">
                  <a16:creationId xmlns:a16="http://schemas.microsoft.com/office/drawing/2014/main" id="{4AAEBBEE-F34C-408E-9B90-76A89519CA19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rot="10800000">
              <a:off x="5222185" y="2754160"/>
              <a:ext cx="0" cy="27160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73" name="Google Shape;278;p13">
              <a:extLst>
                <a:ext uri="{FF2B5EF4-FFF2-40B4-BE49-F238E27FC236}">
                  <a16:creationId xmlns:a16="http://schemas.microsoft.com/office/drawing/2014/main" id="{3E794BBE-7B2B-4BAC-B58B-E45DC2C331BB}"/>
                </a:ext>
              </a:extLst>
            </p:cNvPr>
            <p:cNvSpPr/>
            <p:nvPr/>
          </p:nvSpPr>
          <p:spPr>
            <a:xfrm rot="10800000">
              <a:off x="4646114" y="2049812"/>
              <a:ext cx="1152144" cy="7043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Deckers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Solar Microgrid</a:t>
              </a:r>
              <a:endParaRPr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9;p13">
              <a:extLst>
                <a:ext uri="{FF2B5EF4-FFF2-40B4-BE49-F238E27FC236}">
                  <a16:creationId xmlns:a16="http://schemas.microsoft.com/office/drawing/2014/main" id="{6CC2BC95-2DBF-4689-B69B-48A24FE49F45}"/>
                </a:ext>
              </a:extLst>
            </p:cNvPr>
            <p:cNvSpPr/>
            <p:nvPr/>
          </p:nvSpPr>
          <p:spPr>
            <a:xfrm>
              <a:off x="4529532" y="1956320"/>
              <a:ext cx="1385308" cy="891332"/>
            </a:xfrm>
            <a:prstGeom prst="rect">
              <a:avLst/>
            </a:prstGeom>
            <a:noFill/>
            <a:ln w="38100" cap="flat" cmpd="sng">
              <a:solidFill>
                <a:srgbClr val="D99593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275;p13">
            <a:extLst>
              <a:ext uri="{FF2B5EF4-FFF2-40B4-BE49-F238E27FC236}">
                <a16:creationId xmlns:a16="http://schemas.microsoft.com/office/drawing/2014/main" id="{AAF997E9-82C9-441E-9449-727C4B612440}"/>
              </a:ext>
            </a:extLst>
          </p:cNvPr>
          <p:cNvSpPr/>
          <p:nvPr/>
        </p:nvSpPr>
        <p:spPr>
          <a:xfrm>
            <a:off x="1494002" y="1296668"/>
            <a:ext cx="165539" cy="150912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275;p13">
            <a:extLst>
              <a:ext uri="{FF2B5EF4-FFF2-40B4-BE49-F238E27FC236}">
                <a16:creationId xmlns:a16="http://schemas.microsoft.com/office/drawing/2014/main" id="{A4DF4FE0-8E69-4726-8315-BC965DB1DBC6}"/>
              </a:ext>
            </a:extLst>
          </p:cNvPr>
          <p:cNvSpPr/>
          <p:nvPr/>
        </p:nvSpPr>
        <p:spPr>
          <a:xfrm>
            <a:off x="684895" y="5960166"/>
            <a:ext cx="110797" cy="101007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274;p13">
            <a:extLst>
              <a:ext uri="{FF2B5EF4-FFF2-40B4-BE49-F238E27FC236}">
                <a16:creationId xmlns:a16="http://schemas.microsoft.com/office/drawing/2014/main" id="{9CAA1866-B0FF-4718-B9B0-F59E65060A53}"/>
              </a:ext>
            </a:extLst>
          </p:cNvPr>
          <p:cNvSpPr/>
          <p:nvPr/>
        </p:nvSpPr>
        <p:spPr>
          <a:xfrm>
            <a:off x="459401" y="5960165"/>
            <a:ext cx="110797" cy="101007"/>
          </a:xfrm>
          <a:prstGeom prst="flowChartSummingJunction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303;p13">
            <a:extLst>
              <a:ext uri="{FF2B5EF4-FFF2-40B4-BE49-F238E27FC236}">
                <a16:creationId xmlns:a16="http://schemas.microsoft.com/office/drawing/2014/main" id="{32403918-FB36-4299-ABAF-C89B86750B40}"/>
              </a:ext>
            </a:extLst>
          </p:cNvPr>
          <p:cNvSpPr/>
          <p:nvPr/>
        </p:nvSpPr>
        <p:spPr>
          <a:xfrm>
            <a:off x="673898" y="6221135"/>
            <a:ext cx="110797" cy="101007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304;p13">
            <a:extLst>
              <a:ext uri="{FF2B5EF4-FFF2-40B4-BE49-F238E27FC236}">
                <a16:creationId xmlns:a16="http://schemas.microsoft.com/office/drawing/2014/main" id="{30069038-5575-49D7-9089-182CC8D255F3}"/>
              </a:ext>
            </a:extLst>
          </p:cNvPr>
          <p:cNvSpPr/>
          <p:nvPr/>
        </p:nvSpPr>
        <p:spPr>
          <a:xfrm>
            <a:off x="454487" y="6221134"/>
            <a:ext cx="110797" cy="101007"/>
          </a:xfrm>
          <a:prstGeom prst="flowChartSummingJunction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270;p13">
            <a:extLst>
              <a:ext uri="{FF2B5EF4-FFF2-40B4-BE49-F238E27FC236}">
                <a16:creationId xmlns:a16="http://schemas.microsoft.com/office/drawing/2014/main" id="{5133E54D-AAEB-4A4E-9D43-B6209BA40EA1}"/>
              </a:ext>
            </a:extLst>
          </p:cNvPr>
          <p:cNvGrpSpPr/>
          <p:nvPr/>
        </p:nvGrpSpPr>
        <p:grpSpPr>
          <a:xfrm>
            <a:off x="7980177" y="2837891"/>
            <a:ext cx="779717" cy="669128"/>
            <a:chOff x="3915517" y="6170561"/>
            <a:chExt cx="1073139" cy="888868"/>
          </a:xfrm>
        </p:grpSpPr>
        <p:sp>
          <p:nvSpPr>
            <p:cNvPr id="111" name="Google Shape;269;p13">
              <a:extLst>
                <a:ext uri="{FF2B5EF4-FFF2-40B4-BE49-F238E27FC236}">
                  <a16:creationId xmlns:a16="http://schemas.microsoft.com/office/drawing/2014/main" id="{E0B89FB4-9E82-4121-A03E-551F48B3607F}"/>
                </a:ext>
              </a:extLst>
            </p:cNvPr>
            <p:cNvSpPr/>
            <p:nvPr/>
          </p:nvSpPr>
          <p:spPr>
            <a:xfrm>
              <a:off x="3915517" y="6170561"/>
              <a:ext cx="1073139" cy="888868"/>
            </a:xfrm>
            <a:prstGeom prst="cloud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1;p13">
              <a:extLst>
                <a:ext uri="{FF2B5EF4-FFF2-40B4-BE49-F238E27FC236}">
                  <a16:creationId xmlns:a16="http://schemas.microsoft.com/office/drawing/2014/main" id="{C2B5F9B1-F5E7-476A-9FB1-C88A1691575C}"/>
                </a:ext>
              </a:extLst>
            </p:cNvPr>
            <p:cNvSpPr txBox="1"/>
            <p:nvPr/>
          </p:nvSpPr>
          <p:spPr>
            <a:xfrm>
              <a:off x="3927552" y="6358628"/>
              <a:ext cx="1023541" cy="490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Tier 2 &amp; 3 facilities</a:t>
              </a:r>
              <a:endParaRPr sz="1100" dirty="0"/>
            </a:p>
          </p:txBody>
        </p:sp>
      </p:grpSp>
      <p:cxnSp>
        <p:nvCxnSpPr>
          <p:cNvPr id="113" name="Google Shape;268;p13">
            <a:extLst>
              <a:ext uri="{FF2B5EF4-FFF2-40B4-BE49-F238E27FC236}">
                <a16:creationId xmlns:a16="http://schemas.microsoft.com/office/drawing/2014/main" id="{BAC81E89-DA9E-4FB3-A2E7-684B02491A60}"/>
              </a:ext>
            </a:extLst>
          </p:cNvPr>
          <p:cNvCxnSpPr>
            <a:cxnSpLocks/>
          </p:cNvCxnSpPr>
          <p:nvPr/>
        </p:nvCxnSpPr>
        <p:spPr>
          <a:xfrm>
            <a:off x="5865285" y="3499449"/>
            <a:ext cx="7543" cy="1280669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1" name="Google Shape;303;p13">
            <a:extLst>
              <a:ext uri="{FF2B5EF4-FFF2-40B4-BE49-F238E27FC236}">
                <a16:creationId xmlns:a16="http://schemas.microsoft.com/office/drawing/2014/main" id="{BECCC3D3-42A5-435E-9161-4F23368A3C35}"/>
              </a:ext>
            </a:extLst>
          </p:cNvPr>
          <p:cNvSpPr/>
          <p:nvPr/>
        </p:nvSpPr>
        <p:spPr>
          <a:xfrm>
            <a:off x="4722394" y="2314795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303;p13">
            <a:extLst>
              <a:ext uri="{FF2B5EF4-FFF2-40B4-BE49-F238E27FC236}">
                <a16:creationId xmlns:a16="http://schemas.microsoft.com/office/drawing/2014/main" id="{4FC7E7BA-F01A-4CEA-9549-642EBB483FF8}"/>
              </a:ext>
            </a:extLst>
          </p:cNvPr>
          <p:cNvSpPr/>
          <p:nvPr/>
        </p:nvSpPr>
        <p:spPr>
          <a:xfrm>
            <a:off x="6168156" y="2316444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303;p13">
            <a:extLst>
              <a:ext uri="{FF2B5EF4-FFF2-40B4-BE49-F238E27FC236}">
                <a16:creationId xmlns:a16="http://schemas.microsoft.com/office/drawing/2014/main" id="{0723671F-7674-4341-9236-F91CCBFD285F}"/>
              </a:ext>
            </a:extLst>
          </p:cNvPr>
          <p:cNvSpPr/>
          <p:nvPr/>
        </p:nvSpPr>
        <p:spPr>
          <a:xfrm>
            <a:off x="3506472" y="4714232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303;p13">
            <a:extLst>
              <a:ext uri="{FF2B5EF4-FFF2-40B4-BE49-F238E27FC236}">
                <a16:creationId xmlns:a16="http://schemas.microsoft.com/office/drawing/2014/main" id="{47AD40F2-2E23-4F85-8875-9F0466BD2EB5}"/>
              </a:ext>
            </a:extLst>
          </p:cNvPr>
          <p:cNvSpPr/>
          <p:nvPr/>
        </p:nvSpPr>
        <p:spPr>
          <a:xfrm>
            <a:off x="5104847" y="3557315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303;p13">
            <a:extLst>
              <a:ext uri="{FF2B5EF4-FFF2-40B4-BE49-F238E27FC236}">
                <a16:creationId xmlns:a16="http://schemas.microsoft.com/office/drawing/2014/main" id="{3BA2E7C9-79F4-4C15-A0D9-E5A276B74C38}"/>
              </a:ext>
            </a:extLst>
          </p:cNvPr>
          <p:cNvSpPr/>
          <p:nvPr/>
        </p:nvSpPr>
        <p:spPr>
          <a:xfrm>
            <a:off x="6361660" y="3439565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303;p13">
            <a:extLst>
              <a:ext uri="{FF2B5EF4-FFF2-40B4-BE49-F238E27FC236}">
                <a16:creationId xmlns:a16="http://schemas.microsoft.com/office/drawing/2014/main" id="{46473869-8FE2-480F-9E56-2CC7F81A4F79}"/>
              </a:ext>
            </a:extLst>
          </p:cNvPr>
          <p:cNvSpPr/>
          <p:nvPr/>
        </p:nvSpPr>
        <p:spPr>
          <a:xfrm>
            <a:off x="7623015" y="4883022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303;p13">
            <a:extLst>
              <a:ext uri="{FF2B5EF4-FFF2-40B4-BE49-F238E27FC236}">
                <a16:creationId xmlns:a16="http://schemas.microsoft.com/office/drawing/2014/main" id="{F4EADD57-954B-43A8-AA2A-47B2240C3FCB}"/>
              </a:ext>
            </a:extLst>
          </p:cNvPr>
          <p:cNvSpPr/>
          <p:nvPr/>
        </p:nvSpPr>
        <p:spPr>
          <a:xfrm>
            <a:off x="7886772" y="5405700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303;p13">
            <a:extLst>
              <a:ext uri="{FF2B5EF4-FFF2-40B4-BE49-F238E27FC236}">
                <a16:creationId xmlns:a16="http://schemas.microsoft.com/office/drawing/2014/main" id="{CA811610-28C3-4D70-B7EC-FBCAF2C84219}"/>
              </a:ext>
            </a:extLst>
          </p:cNvPr>
          <p:cNvSpPr/>
          <p:nvPr/>
        </p:nvSpPr>
        <p:spPr>
          <a:xfrm>
            <a:off x="3030378" y="5531037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275;p13">
            <a:extLst>
              <a:ext uri="{FF2B5EF4-FFF2-40B4-BE49-F238E27FC236}">
                <a16:creationId xmlns:a16="http://schemas.microsoft.com/office/drawing/2014/main" id="{62B77D72-54E3-4FA1-98D8-FA340A7D16C1}"/>
              </a:ext>
            </a:extLst>
          </p:cNvPr>
          <p:cNvSpPr/>
          <p:nvPr/>
        </p:nvSpPr>
        <p:spPr>
          <a:xfrm>
            <a:off x="4104458" y="2202522"/>
            <a:ext cx="165539" cy="150912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275;p13">
            <a:extLst>
              <a:ext uri="{FF2B5EF4-FFF2-40B4-BE49-F238E27FC236}">
                <a16:creationId xmlns:a16="http://schemas.microsoft.com/office/drawing/2014/main" id="{2AF66247-8720-4F8E-BD4F-4055BB361ACE}"/>
              </a:ext>
            </a:extLst>
          </p:cNvPr>
          <p:cNvSpPr/>
          <p:nvPr/>
        </p:nvSpPr>
        <p:spPr>
          <a:xfrm>
            <a:off x="6874097" y="2204560"/>
            <a:ext cx="165539" cy="150912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275;p13">
            <a:extLst>
              <a:ext uri="{FF2B5EF4-FFF2-40B4-BE49-F238E27FC236}">
                <a16:creationId xmlns:a16="http://schemas.microsoft.com/office/drawing/2014/main" id="{A6044913-659E-46B1-B42C-9CF3BEB679CD}"/>
              </a:ext>
            </a:extLst>
          </p:cNvPr>
          <p:cNvSpPr/>
          <p:nvPr/>
        </p:nvSpPr>
        <p:spPr>
          <a:xfrm>
            <a:off x="4407399" y="3415232"/>
            <a:ext cx="165539" cy="150912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CE10F86-5112-40EF-BAA5-AC45290C7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37" y="3627965"/>
            <a:ext cx="266385" cy="2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oogle Shape;270;p13">
            <a:extLst>
              <a:ext uri="{FF2B5EF4-FFF2-40B4-BE49-F238E27FC236}">
                <a16:creationId xmlns:a16="http://schemas.microsoft.com/office/drawing/2014/main" id="{FD936AE8-6A7F-5045-82AB-73AF897921FD}"/>
              </a:ext>
            </a:extLst>
          </p:cNvPr>
          <p:cNvGrpSpPr/>
          <p:nvPr/>
        </p:nvGrpSpPr>
        <p:grpSpPr>
          <a:xfrm>
            <a:off x="5413839" y="4931860"/>
            <a:ext cx="779717" cy="669128"/>
            <a:chOff x="3915517" y="6170561"/>
            <a:chExt cx="1073139" cy="888868"/>
          </a:xfrm>
        </p:grpSpPr>
        <p:sp>
          <p:nvSpPr>
            <p:cNvPr id="147" name="Google Shape;269;p13">
              <a:extLst>
                <a:ext uri="{FF2B5EF4-FFF2-40B4-BE49-F238E27FC236}">
                  <a16:creationId xmlns:a16="http://schemas.microsoft.com/office/drawing/2014/main" id="{604F2079-75E4-2246-9997-067C995E0256}"/>
                </a:ext>
              </a:extLst>
            </p:cNvPr>
            <p:cNvSpPr/>
            <p:nvPr/>
          </p:nvSpPr>
          <p:spPr>
            <a:xfrm>
              <a:off x="3915517" y="6170561"/>
              <a:ext cx="1073139" cy="888868"/>
            </a:xfrm>
            <a:prstGeom prst="cloud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1;p13">
              <a:extLst>
                <a:ext uri="{FF2B5EF4-FFF2-40B4-BE49-F238E27FC236}">
                  <a16:creationId xmlns:a16="http://schemas.microsoft.com/office/drawing/2014/main" id="{0DD9DC29-9ADA-1D4A-ACA0-5869C707BE58}"/>
                </a:ext>
              </a:extLst>
            </p:cNvPr>
            <p:cNvSpPr txBox="1"/>
            <p:nvPr/>
          </p:nvSpPr>
          <p:spPr>
            <a:xfrm>
              <a:off x="3927552" y="6358628"/>
              <a:ext cx="1023541" cy="490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Tier 2 &amp; 3 facilities</a:t>
              </a:r>
              <a:endParaRPr sz="1100" dirty="0"/>
            </a:p>
          </p:txBody>
        </p:sp>
      </p:grpSp>
      <p:sp>
        <p:nvSpPr>
          <p:cNvPr id="149" name="Google Shape;303;p13">
            <a:extLst>
              <a:ext uri="{FF2B5EF4-FFF2-40B4-BE49-F238E27FC236}">
                <a16:creationId xmlns:a16="http://schemas.microsoft.com/office/drawing/2014/main" id="{FAFC1F7F-0AA0-C249-9EC3-0210D90FF593}"/>
              </a:ext>
            </a:extLst>
          </p:cNvPr>
          <p:cNvSpPr/>
          <p:nvPr/>
        </p:nvSpPr>
        <p:spPr>
          <a:xfrm>
            <a:off x="7839732" y="3080854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303;p13">
            <a:extLst>
              <a:ext uri="{FF2B5EF4-FFF2-40B4-BE49-F238E27FC236}">
                <a16:creationId xmlns:a16="http://schemas.microsoft.com/office/drawing/2014/main" id="{0688AAAE-F469-1844-92F7-6FD95A12E9C3}"/>
              </a:ext>
            </a:extLst>
          </p:cNvPr>
          <p:cNvSpPr/>
          <p:nvPr/>
        </p:nvSpPr>
        <p:spPr>
          <a:xfrm>
            <a:off x="5779635" y="4779579"/>
            <a:ext cx="171299" cy="159908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270;p13">
            <a:extLst>
              <a:ext uri="{FF2B5EF4-FFF2-40B4-BE49-F238E27FC236}">
                <a16:creationId xmlns:a16="http://schemas.microsoft.com/office/drawing/2014/main" id="{96FBC257-9300-3A4B-A6BE-4DA486B5BF7E}"/>
              </a:ext>
            </a:extLst>
          </p:cNvPr>
          <p:cNvGrpSpPr/>
          <p:nvPr/>
        </p:nvGrpSpPr>
        <p:grpSpPr>
          <a:xfrm>
            <a:off x="5179497" y="1480883"/>
            <a:ext cx="779717" cy="669128"/>
            <a:chOff x="3915517" y="6170561"/>
            <a:chExt cx="1073139" cy="888868"/>
          </a:xfrm>
        </p:grpSpPr>
        <p:sp>
          <p:nvSpPr>
            <p:cNvPr id="152" name="Google Shape;269;p13">
              <a:extLst>
                <a:ext uri="{FF2B5EF4-FFF2-40B4-BE49-F238E27FC236}">
                  <a16:creationId xmlns:a16="http://schemas.microsoft.com/office/drawing/2014/main" id="{91A1DC39-E2D2-7E4F-8696-2D64ED241926}"/>
                </a:ext>
              </a:extLst>
            </p:cNvPr>
            <p:cNvSpPr/>
            <p:nvPr/>
          </p:nvSpPr>
          <p:spPr>
            <a:xfrm>
              <a:off x="3915517" y="6170561"/>
              <a:ext cx="1073139" cy="888868"/>
            </a:xfrm>
            <a:prstGeom prst="cloud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1;p13">
              <a:extLst>
                <a:ext uri="{FF2B5EF4-FFF2-40B4-BE49-F238E27FC236}">
                  <a16:creationId xmlns:a16="http://schemas.microsoft.com/office/drawing/2014/main" id="{59C96609-B62A-6A4C-ADEB-8D338A4B078B}"/>
                </a:ext>
              </a:extLst>
            </p:cNvPr>
            <p:cNvSpPr txBox="1"/>
            <p:nvPr/>
          </p:nvSpPr>
          <p:spPr>
            <a:xfrm>
              <a:off x="3927552" y="6358628"/>
              <a:ext cx="1023541" cy="490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Tier 2 &amp; 3 facilities</a:t>
              </a:r>
              <a:endParaRPr sz="1100" dirty="0"/>
            </a:p>
          </p:txBody>
        </p:sp>
      </p:grpSp>
      <p:sp>
        <p:nvSpPr>
          <p:cNvPr id="154" name="Google Shape;303;p13">
            <a:extLst>
              <a:ext uri="{FF2B5EF4-FFF2-40B4-BE49-F238E27FC236}">
                <a16:creationId xmlns:a16="http://schemas.microsoft.com/office/drawing/2014/main" id="{F3A7A418-45C7-0E48-BF82-B766D91FF705}"/>
              </a:ext>
            </a:extLst>
          </p:cNvPr>
          <p:cNvSpPr/>
          <p:nvPr/>
        </p:nvSpPr>
        <p:spPr>
          <a:xfrm>
            <a:off x="5446606" y="2115483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Picture 2">
            <a:extLst>
              <a:ext uri="{FF2B5EF4-FFF2-40B4-BE49-F238E27FC236}">
                <a16:creationId xmlns:a16="http://schemas.microsoft.com/office/drawing/2014/main" id="{BAA6D475-6371-8A49-9FC0-B7D1F6154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29" y="4066759"/>
            <a:ext cx="338248" cy="3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Google Shape;301;p13">
            <a:extLst>
              <a:ext uri="{FF2B5EF4-FFF2-40B4-BE49-F238E27FC236}">
                <a16:creationId xmlns:a16="http://schemas.microsoft.com/office/drawing/2014/main" id="{966F1888-022E-D345-A922-0A7778F3844E}"/>
              </a:ext>
            </a:extLst>
          </p:cNvPr>
          <p:cNvSpPr txBox="1"/>
          <p:nvPr/>
        </p:nvSpPr>
        <p:spPr>
          <a:xfrm>
            <a:off x="3064524" y="3196158"/>
            <a:ext cx="130970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160+ MWh battery</a:t>
            </a:r>
            <a:endParaRPr sz="105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05F5634-EF0E-6341-BA26-551A885448A3}"/>
              </a:ext>
            </a:extLst>
          </p:cNvPr>
          <p:cNvSpPr txBox="1"/>
          <p:nvPr/>
        </p:nvSpPr>
        <p:spPr>
          <a:xfrm>
            <a:off x="93140" y="1740628"/>
            <a:ext cx="1390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Goleta Substation has eight feeders, all 66kV, that serve the entire GLP</a:t>
            </a:r>
            <a:endParaRPr lang="en-US" sz="14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275;p13">
            <a:extLst>
              <a:ext uri="{FF2B5EF4-FFF2-40B4-BE49-F238E27FC236}">
                <a16:creationId xmlns:a16="http://schemas.microsoft.com/office/drawing/2014/main" id="{AFD43042-85A7-D34F-8A05-9533256BC479}"/>
              </a:ext>
            </a:extLst>
          </p:cNvPr>
          <p:cNvSpPr/>
          <p:nvPr/>
        </p:nvSpPr>
        <p:spPr>
          <a:xfrm>
            <a:off x="1681127" y="2699138"/>
            <a:ext cx="165539" cy="150912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270;p13">
            <a:extLst>
              <a:ext uri="{FF2B5EF4-FFF2-40B4-BE49-F238E27FC236}">
                <a16:creationId xmlns:a16="http://schemas.microsoft.com/office/drawing/2014/main" id="{687A49ED-E14C-074D-90B2-E7F527300E5B}"/>
              </a:ext>
            </a:extLst>
          </p:cNvPr>
          <p:cNvGrpSpPr/>
          <p:nvPr/>
        </p:nvGrpSpPr>
        <p:grpSpPr>
          <a:xfrm>
            <a:off x="3630019" y="3615324"/>
            <a:ext cx="779717" cy="669128"/>
            <a:chOff x="3915517" y="6170561"/>
            <a:chExt cx="1073139" cy="888868"/>
          </a:xfrm>
        </p:grpSpPr>
        <p:sp>
          <p:nvSpPr>
            <p:cNvPr id="162" name="Google Shape;269;p13">
              <a:extLst>
                <a:ext uri="{FF2B5EF4-FFF2-40B4-BE49-F238E27FC236}">
                  <a16:creationId xmlns:a16="http://schemas.microsoft.com/office/drawing/2014/main" id="{139B0449-3932-BE48-B23E-77F92E12A602}"/>
                </a:ext>
              </a:extLst>
            </p:cNvPr>
            <p:cNvSpPr/>
            <p:nvPr/>
          </p:nvSpPr>
          <p:spPr>
            <a:xfrm>
              <a:off x="3915517" y="6170561"/>
              <a:ext cx="1073139" cy="888868"/>
            </a:xfrm>
            <a:prstGeom prst="cloud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1;p13">
              <a:extLst>
                <a:ext uri="{FF2B5EF4-FFF2-40B4-BE49-F238E27FC236}">
                  <a16:creationId xmlns:a16="http://schemas.microsoft.com/office/drawing/2014/main" id="{87C03970-7797-824D-BE11-5362694EA2C0}"/>
                </a:ext>
              </a:extLst>
            </p:cNvPr>
            <p:cNvSpPr txBox="1"/>
            <p:nvPr/>
          </p:nvSpPr>
          <p:spPr>
            <a:xfrm>
              <a:off x="3927552" y="6358628"/>
              <a:ext cx="1023541" cy="490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Tier 2 &amp; 3 facilities</a:t>
              </a:r>
              <a:endParaRPr sz="1100" dirty="0"/>
            </a:p>
          </p:txBody>
        </p:sp>
      </p:grpSp>
      <p:sp>
        <p:nvSpPr>
          <p:cNvPr id="164" name="Google Shape;303;p13">
            <a:extLst>
              <a:ext uri="{FF2B5EF4-FFF2-40B4-BE49-F238E27FC236}">
                <a16:creationId xmlns:a16="http://schemas.microsoft.com/office/drawing/2014/main" id="{8D8BDE24-FA63-AD45-9D1F-C4FAC9045237}"/>
              </a:ext>
            </a:extLst>
          </p:cNvPr>
          <p:cNvSpPr/>
          <p:nvPr/>
        </p:nvSpPr>
        <p:spPr>
          <a:xfrm>
            <a:off x="3512724" y="3823562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303;p13">
            <a:extLst>
              <a:ext uri="{FF2B5EF4-FFF2-40B4-BE49-F238E27FC236}">
                <a16:creationId xmlns:a16="http://schemas.microsoft.com/office/drawing/2014/main" id="{CFBE1577-DF82-8C45-A541-EDEEB452895C}"/>
              </a:ext>
            </a:extLst>
          </p:cNvPr>
          <p:cNvSpPr/>
          <p:nvPr/>
        </p:nvSpPr>
        <p:spPr>
          <a:xfrm>
            <a:off x="3873472" y="3501400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898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2840-1F0F-4748-A700-169A5310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SBUSD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6D5E8-EE44-4FCB-9D26-DFE76CC0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8" y="881704"/>
            <a:ext cx="7743045" cy="497855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Santa Barbara Unified School District (SBUSD)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3787650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Santa Barbara Unified School District (SBUSD)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3204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547" y="4118350"/>
            <a:ext cx="8571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entire Santa Barbara region is surrounded by extreme fire risk (earthquake &amp; landslide risk too) and is extremely vulnerable to electricity grid outages.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SBUSD is a major school district that increasingly recognizes the value-of-resilience (VOR) and has embraced the Clean Coalition’s vision to implement Solar Microgrids at a number of its key schools and other critical facilities.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SMHS is in the middle of the extensive SBUSD service area. </a:t>
            </a:r>
          </a:p>
        </p:txBody>
      </p:sp>
      <p:sp>
        <p:nvSpPr>
          <p:cNvPr id="8" name="Oval 7"/>
          <p:cNvSpPr/>
          <p:nvPr/>
        </p:nvSpPr>
        <p:spPr>
          <a:xfrm>
            <a:off x="3878665" y="1552486"/>
            <a:ext cx="793820" cy="734284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9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2840-1F0F-4748-A700-169A5310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Six SBUSD Solar Microgrid sites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26D6C-54EC-8A48-92C9-FB901A3B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156990"/>
            <a:ext cx="8910966" cy="47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6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2840-1F0F-4748-A700-169A5310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Guaranteed SBUSD bill savings and free VOR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CD5631-9F0A-9B4E-A805-454D621F1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68" y="998220"/>
            <a:ext cx="5740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41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2840-1F0F-4748-A700-169A5310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00415" cy="762000"/>
          </a:xfrm>
        </p:spPr>
        <p:txBody>
          <a:bodyPr>
            <a:normAutofit/>
          </a:bodyPr>
          <a:lstStyle/>
          <a:p>
            <a:r>
              <a:rPr lang="en-US" dirty="0"/>
              <a:t>VGES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6D5E8-EE44-4FCB-9D26-DFE76CC0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506" y="1047042"/>
            <a:ext cx="7035909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Valencia Gardens Energy Storage (VGES)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2118823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Valencia Gardens Apartments in San Francisco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E5C77E-E3B5-AF4E-B3D7-25EAFD692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5" y="763279"/>
            <a:ext cx="8576836" cy="570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9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83424" cy="762000"/>
          </a:xfrm>
        </p:spPr>
        <p:txBody>
          <a:bodyPr>
            <a:normAutofit/>
          </a:bodyPr>
          <a:lstStyle/>
          <a:p>
            <a:r>
              <a:rPr lang="en-US" dirty="0"/>
              <a:t>Lots of solar on the Valencia Gardens Apartments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98" y="1181706"/>
            <a:ext cx="7824788" cy="46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E560-7692-48A8-A1E2-4616E18E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Future VGES Community Microgrid opportunity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27BC90-F9B9-FD40-9CEF-26F5518D3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" y="1639824"/>
            <a:ext cx="8402824" cy="37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84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2840-1F0F-4748-A700-169A5310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00415" cy="762000"/>
          </a:xfrm>
        </p:spPr>
        <p:txBody>
          <a:bodyPr>
            <a:normAutofit/>
          </a:bodyPr>
          <a:lstStyle/>
          <a:p>
            <a:r>
              <a:rPr lang="en-US" dirty="0"/>
              <a:t>Planning for resilience begins with tiering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6D5E8-EE44-4FCB-9D26-DFE76CC0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506" y="1047042"/>
            <a:ext cx="7035909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Planning for resilience begins with tiering</a:t>
            </a:r>
          </a:p>
        </p:txBody>
      </p:sp>
    </p:spTree>
    <p:extLst>
      <p:ext uri="{BB962C8B-B14F-4D97-AF65-F5344CB8AC3E}">
        <p14:creationId xmlns:p14="http://schemas.microsoft.com/office/powerpoint/2010/main" val="5036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315200" cy="7620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Clean Coalition (nonprofit)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928813" y="2947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7100" y="822208"/>
            <a:ext cx="685139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>
                <a:latin typeface="Arial"/>
                <a:cs typeface="Arial"/>
              </a:rPr>
              <a:t>Mission</a:t>
            </a:r>
          </a:p>
          <a:p>
            <a:pPr algn="ctr">
              <a:defRPr/>
            </a:pPr>
            <a:r>
              <a:rPr lang="en-US" sz="2800" dirty="0">
                <a:latin typeface="Arial"/>
                <a:cs typeface="Arial"/>
              </a:rPr>
              <a:t>To accelerate the transition to renewable energy and a modern grid through</a:t>
            </a:r>
          </a:p>
          <a:p>
            <a:pPr algn="ctr">
              <a:defRPr/>
            </a:pPr>
            <a:r>
              <a:rPr lang="en-US" sz="2800" dirty="0">
                <a:latin typeface="Arial"/>
                <a:cs typeface="Arial"/>
              </a:rPr>
              <a:t> technical, policy, and project development expertise.</a:t>
            </a:r>
          </a:p>
          <a:p>
            <a:pPr algn="ctr">
              <a:defRPr/>
            </a:pPr>
            <a:endParaRPr lang="en-US" sz="20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en-US" sz="2800" b="1" u="sng" dirty="0">
                <a:latin typeface="Arial"/>
                <a:cs typeface="Arial"/>
              </a:rPr>
              <a:t>100% renewable energy end-game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/>
                <a:cs typeface="Arial"/>
              </a:rPr>
              <a:t>25% local, interconnected within the distribution grid and facilitating resilience without dependence on the transmission grid.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/>
                <a:cs typeface="Arial"/>
              </a:rPr>
              <a:t>75% remote, dependent on the transmission grid for serving loads.</a:t>
            </a:r>
          </a:p>
        </p:txBody>
      </p:sp>
    </p:spTree>
    <p:extLst>
      <p:ext uri="{BB962C8B-B14F-4D97-AF65-F5344CB8AC3E}">
        <p14:creationId xmlns:p14="http://schemas.microsoft.com/office/powerpoint/2010/main" val="793696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>
            <a:spLocks noGrp="1"/>
          </p:cNvSpPr>
          <p:nvPr>
            <p:ph type="title"/>
          </p:nvPr>
        </p:nvSpPr>
        <p:spPr>
          <a:xfrm>
            <a:off x="1" y="0"/>
            <a:ext cx="748881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Target 66kV feeder grid area block diagram</a:t>
            </a:r>
            <a:endParaRPr dirty="0"/>
          </a:p>
        </p:txBody>
      </p:sp>
      <p:sp>
        <p:nvSpPr>
          <p:cNvPr id="265" name="Google Shape;265;p13"/>
          <p:cNvSpPr/>
          <p:nvPr/>
        </p:nvSpPr>
        <p:spPr>
          <a:xfrm>
            <a:off x="2018489" y="3273275"/>
            <a:ext cx="1101981" cy="676275"/>
          </a:xfrm>
          <a:prstGeom prst="rect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Isla Vista Substation </a:t>
            </a:r>
            <a:r>
              <a:rPr lang="en-US" sz="10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(66-to-16kV</a:t>
            </a: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3665708" y="4697107"/>
            <a:ext cx="880435" cy="623596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 Station #17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3"/>
          <p:cNvSpPr txBox="1"/>
          <p:nvPr/>
        </p:nvSpPr>
        <p:spPr>
          <a:xfrm>
            <a:off x="2326332" y="2411850"/>
            <a:ext cx="130970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66kV underground interconnection</a:t>
            </a:r>
            <a:endParaRPr sz="1050" dirty="0"/>
          </a:p>
        </p:txBody>
      </p:sp>
      <p:cxnSp>
        <p:nvCxnSpPr>
          <p:cNvPr id="302" name="Google Shape;302;p13"/>
          <p:cNvCxnSpPr>
            <a:cxnSpLocks/>
          </p:cNvCxnSpPr>
          <p:nvPr/>
        </p:nvCxnSpPr>
        <p:spPr>
          <a:xfrm>
            <a:off x="2977921" y="2708362"/>
            <a:ext cx="0" cy="214887"/>
          </a:xfrm>
          <a:prstGeom prst="straightConnector1">
            <a:avLst/>
          </a:prstGeom>
          <a:noFill/>
          <a:ln w="3175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8" name="Google Shape;264;p13">
            <a:extLst>
              <a:ext uri="{FF2B5EF4-FFF2-40B4-BE49-F238E27FC236}">
                <a16:creationId xmlns:a16="http://schemas.microsoft.com/office/drawing/2014/main" id="{4A60D3B5-8122-448D-B0DF-0936C3966418}"/>
              </a:ext>
            </a:extLst>
          </p:cNvPr>
          <p:cNvCxnSpPr>
            <a:cxnSpLocks/>
          </p:cNvCxnSpPr>
          <p:nvPr/>
        </p:nvCxnSpPr>
        <p:spPr>
          <a:xfrm>
            <a:off x="3120470" y="3728480"/>
            <a:ext cx="361666" cy="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264;p13">
            <a:extLst>
              <a:ext uri="{FF2B5EF4-FFF2-40B4-BE49-F238E27FC236}">
                <a16:creationId xmlns:a16="http://schemas.microsoft.com/office/drawing/2014/main" id="{94E8602B-0431-4157-AF09-F931390FCC2B}"/>
              </a:ext>
            </a:extLst>
          </p:cNvPr>
          <p:cNvCxnSpPr>
            <a:cxnSpLocks/>
          </p:cNvCxnSpPr>
          <p:nvPr/>
        </p:nvCxnSpPr>
        <p:spPr>
          <a:xfrm>
            <a:off x="3481284" y="3713170"/>
            <a:ext cx="0" cy="1239417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264;p13">
            <a:extLst>
              <a:ext uri="{FF2B5EF4-FFF2-40B4-BE49-F238E27FC236}">
                <a16:creationId xmlns:a16="http://schemas.microsoft.com/office/drawing/2014/main" id="{2091130C-6B75-4C55-9CC9-824EC55BAAFF}"/>
              </a:ext>
            </a:extLst>
          </p:cNvPr>
          <p:cNvCxnSpPr>
            <a:cxnSpLocks/>
          </p:cNvCxnSpPr>
          <p:nvPr/>
        </p:nvCxnSpPr>
        <p:spPr>
          <a:xfrm>
            <a:off x="3120470" y="3499452"/>
            <a:ext cx="3251150" cy="7567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265;p13">
            <a:extLst>
              <a:ext uri="{FF2B5EF4-FFF2-40B4-BE49-F238E27FC236}">
                <a16:creationId xmlns:a16="http://schemas.microsoft.com/office/drawing/2014/main" id="{E56ACFCB-E210-4EEB-8F06-E9194F44B0DE}"/>
              </a:ext>
            </a:extLst>
          </p:cNvPr>
          <p:cNvSpPr/>
          <p:nvPr/>
        </p:nvSpPr>
        <p:spPr>
          <a:xfrm>
            <a:off x="7294782" y="1016626"/>
            <a:ext cx="1058611" cy="676580"/>
          </a:xfrm>
          <a:prstGeom prst="rect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Vegas Substation </a:t>
            </a:r>
            <a:r>
              <a:rPr lang="en-US" sz="10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(66-to-16kV)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264;p13">
            <a:extLst>
              <a:ext uri="{FF2B5EF4-FFF2-40B4-BE49-F238E27FC236}">
                <a16:creationId xmlns:a16="http://schemas.microsoft.com/office/drawing/2014/main" id="{30D189BC-FA11-468C-AE10-76C48E734ADB}"/>
              </a:ext>
            </a:extLst>
          </p:cNvPr>
          <p:cNvCxnSpPr>
            <a:cxnSpLocks/>
            <a:stCxn id="76" idx="2"/>
          </p:cNvCxnSpPr>
          <p:nvPr/>
        </p:nvCxnSpPr>
        <p:spPr>
          <a:xfrm>
            <a:off x="7824088" y="1693206"/>
            <a:ext cx="0" cy="3975691"/>
          </a:xfrm>
          <a:prstGeom prst="straightConnector1">
            <a:avLst/>
          </a:prstGeom>
          <a:noFill/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278;p13">
            <a:extLst>
              <a:ext uri="{FF2B5EF4-FFF2-40B4-BE49-F238E27FC236}">
                <a16:creationId xmlns:a16="http://schemas.microsoft.com/office/drawing/2014/main" id="{FD00C9E0-CB7A-4223-91E0-79EF9FE932A0}"/>
              </a:ext>
            </a:extLst>
          </p:cNvPr>
          <p:cNvSpPr/>
          <p:nvPr/>
        </p:nvSpPr>
        <p:spPr>
          <a:xfrm>
            <a:off x="3198260" y="5514278"/>
            <a:ext cx="880434" cy="6235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UCSB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Solar</a:t>
            </a:r>
          </a:p>
        </p:txBody>
      </p:sp>
      <p:sp>
        <p:nvSpPr>
          <p:cNvPr id="90" name="Google Shape;278;p13">
            <a:extLst>
              <a:ext uri="{FF2B5EF4-FFF2-40B4-BE49-F238E27FC236}">
                <a16:creationId xmlns:a16="http://schemas.microsoft.com/office/drawing/2014/main" id="{A028121C-6A2C-4286-A689-2FC5A76F488A}"/>
              </a:ext>
            </a:extLst>
          </p:cNvPr>
          <p:cNvSpPr/>
          <p:nvPr/>
        </p:nvSpPr>
        <p:spPr>
          <a:xfrm>
            <a:off x="6322589" y="3598428"/>
            <a:ext cx="1039408" cy="6989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SBA (runway lights &amp; ATC)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7EF44475-EDCF-47C5-81A1-598DA4A12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598" y="2719937"/>
            <a:ext cx="527653" cy="527653"/>
          </a:xfrm>
          <a:prstGeom prst="rect">
            <a:avLst/>
          </a:prstGeom>
        </p:spPr>
      </p:pic>
      <p:cxnSp>
        <p:nvCxnSpPr>
          <p:cNvPr id="94" name="Google Shape;264;p13">
            <a:extLst>
              <a:ext uri="{FF2B5EF4-FFF2-40B4-BE49-F238E27FC236}">
                <a16:creationId xmlns:a16="http://schemas.microsoft.com/office/drawing/2014/main" id="{16CE66D1-9C26-4B2A-9064-F5E295D165A3}"/>
              </a:ext>
            </a:extLst>
          </p:cNvPr>
          <p:cNvCxnSpPr>
            <a:cxnSpLocks/>
          </p:cNvCxnSpPr>
          <p:nvPr/>
        </p:nvCxnSpPr>
        <p:spPr>
          <a:xfrm>
            <a:off x="2557309" y="2948713"/>
            <a:ext cx="841224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264;p13">
            <a:extLst>
              <a:ext uri="{FF2B5EF4-FFF2-40B4-BE49-F238E27FC236}">
                <a16:creationId xmlns:a16="http://schemas.microsoft.com/office/drawing/2014/main" id="{F727B670-E564-4C1B-AAD3-8ED01FB8541F}"/>
              </a:ext>
            </a:extLst>
          </p:cNvPr>
          <p:cNvCxnSpPr>
            <a:cxnSpLocks/>
          </p:cNvCxnSpPr>
          <p:nvPr/>
        </p:nvCxnSpPr>
        <p:spPr>
          <a:xfrm flipH="1">
            <a:off x="3948545" y="2275934"/>
            <a:ext cx="3879574" cy="9636"/>
          </a:xfrm>
          <a:prstGeom prst="straightConnector1">
            <a:avLst/>
          </a:prstGeom>
          <a:noFill/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4" name="Google Shape;276;p13">
            <a:extLst>
              <a:ext uri="{FF2B5EF4-FFF2-40B4-BE49-F238E27FC236}">
                <a16:creationId xmlns:a16="http://schemas.microsoft.com/office/drawing/2014/main" id="{F04D5A2D-9653-4085-8FDD-60BC21653F42}"/>
              </a:ext>
            </a:extLst>
          </p:cNvPr>
          <p:cNvGrpSpPr/>
          <p:nvPr/>
        </p:nvGrpSpPr>
        <p:grpSpPr>
          <a:xfrm rot="10800000">
            <a:off x="5713604" y="2289848"/>
            <a:ext cx="1058612" cy="899697"/>
            <a:chOff x="4529532" y="1956320"/>
            <a:chExt cx="1385308" cy="1016205"/>
          </a:xfrm>
        </p:grpSpPr>
        <p:cxnSp>
          <p:nvCxnSpPr>
            <p:cNvPr id="115" name="Google Shape;277;p13">
              <a:extLst>
                <a:ext uri="{FF2B5EF4-FFF2-40B4-BE49-F238E27FC236}">
                  <a16:creationId xmlns:a16="http://schemas.microsoft.com/office/drawing/2014/main" id="{4D382873-E418-458A-9C3E-3BA30C807D06}"/>
                </a:ext>
              </a:extLst>
            </p:cNvPr>
            <p:cNvCxnSpPr>
              <a:cxnSpLocks/>
              <a:endCxn id="116" idx="0"/>
            </p:cNvCxnSpPr>
            <p:nvPr/>
          </p:nvCxnSpPr>
          <p:spPr>
            <a:xfrm rot="10800000">
              <a:off x="5212127" y="2754160"/>
              <a:ext cx="27918" cy="21836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16" name="Google Shape;278;p13">
              <a:extLst>
                <a:ext uri="{FF2B5EF4-FFF2-40B4-BE49-F238E27FC236}">
                  <a16:creationId xmlns:a16="http://schemas.microsoft.com/office/drawing/2014/main" id="{C02B5101-8C63-486D-92E7-1815FCA4A924}"/>
                </a:ext>
              </a:extLst>
            </p:cNvPr>
            <p:cNvSpPr/>
            <p:nvPr/>
          </p:nvSpPr>
          <p:spPr>
            <a:xfrm rot="10800000">
              <a:off x="4608137" y="2049812"/>
              <a:ext cx="1207980" cy="7043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Direct Relief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Solar Microgrid</a:t>
              </a:r>
              <a:endParaRPr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;p13">
              <a:extLst>
                <a:ext uri="{FF2B5EF4-FFF2-40B4-BE49-F238E27FC236}">
                  <a16:creationId xmlns:a16="http://schemas.microsoft.com/office/drawing/2014/main" id="{F024710E-C6FD-40D5-B028-3F4C9DD042CE}"/>
                </a:ext>
              </a:extLst>
            </p:cNvPr>
            <p:cNvSpPr/>
            <p:nvPr/>
          </p:nvSpPr>
          <p:spPr>
            <a:xfrm>
              <a:off x="4529532" y="1956320"/>
              <a:ext cx="1385308" cy="891332"/>
            </a:xfrm>
            <a:prstGeom prst="rect">
              <a:avLst/>
            </a:prstGeom>
            <a:noFill/>
            <a:ln w="38100" cap="flat" cmpd="sng">
              <a:solidFill>
                <a:srgbClr val="D99593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76;p13">
            <a:extLst>
              <a:ext uri="{FF2B5EF4-FFF2-40B4-BE49-F238E27FC236}">
                <a16:creationId xmlns:a16="http://schemas.microsoft.com/office/drawing/2014/main" id="{28142A43-68BC-4EB2-9EC6-31789A874886}"/>
              </a:ext>
            </a:extLst>
          </p:cNvPr>
          <p:cNvGrpSpPr/>
          <p:nvPr/>
        </p:nvGrpSpPr>
        <p:grpSpPr>
          <a:xfrm rot="10800000">
            <a:off x="6537902" y="4638886"/>
            <a:ext cx="1273110" cy="698903"/>
            <a:chOff x="4376162" y="2049812"/>
            <a:chExt cx="1411197" cy="704349"/>
          </a:xfrm>
        </p:grpSpPr>
        <p:cxnSp>
          <p:nvCxnSpPr>
            <p:cNvPr id="128" name="Google Shape;277;p13">
              <a:extLst>
                <a:ext uri="{FF2B5EF4-FFF2-40B4-BE49-F238E27FC236}">
                  <a16:creationId xmlns:a16="http://schemas.microsoft.com/office/drawing/2014/main" id="{F23F7D27-7ED6-4F13-82F1-CCAD4F5893F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376162" y="2434358"/>
              <a:ext cx="26550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29" name="Google Shape;278;p13">
              <a:extLst>
                <a:ext uri="{FF2B5EF4-FFF2-40B4-BE49-F238E27FC236}">
                  <a16:creationId xmlns:a16="http://schemas.microsoft.com/office/drawing/2014/main" id="{28B83492-92D8-4422-BDBD-F16FDB75C78E}"/>
                </a:ext>
              </a:extLst>
            </p:cNvPr>
            <p:cNvSpPr/>
            <p:nvPr/>
          </p:nvSpPr>
          <p:spPr>
            <a:xfrm rot="10800000">
              <a:off x="4635215" y="2049812"/>
              <a:ext cx="1152144" cy="70434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SBA (Main Terminal)</a:t>
              </a:r>
              <a:endParaRPr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276;p13">
            <a:extLst>
              <a:ext uri="{FF2B5EF4-FFF2-40B4-BE49-F238E27FC236}">
                <a16:creationId xmlns:a16="http://schemas.microsoft.com/office/drawing/2014/main" id="{99072194-D81B-42EC-9315-F8023D67F9F8}"/>
              </a:ext>
            </a:extLst>
          </p:cNvPr>
          <p:cNvGrpSpPr/>
          <p:nvPr/>
        </p:nvGrpSpPr>
        <p:grpSpPr>
          <a:xfrm rot="10800000">
            <a:off x="7835058" y="5157350"/>
            <a:ext cx="1121469" cy="623596"/>
            <a:chOff x="4646114" y="2049812"/>
            <a:chExt cx="1467564" cy="704349"/>
          </a:xfrm>
        </p:grpSpPr>
        <p:cxnSp>
          <p:nvCxnSpPr>
            <p:cNvPr id="136" name="Google Shape;277;p13">
              <a:extLst>
                <a:ext uri="{FF2B5EF4-FFF2-40B4-BE49-F238E27FC236}">
                  <a16:creationId xmlns:a16="http://schemas.microsoft.com/office/drawing/2014/main" id="{5DB5D348-5630-48AF-AF8F-6295B28C5C8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05439" y="2401987"/>
              <a:ext cx="308239" cy="247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37" name="Google Shape;278;p13">
              <a:extLst>
                <a:ext uri="{FF2B5EF4-FFF2-40B4-BE49-F238E27FC236}">
                  <a16:creationId xmlns:a16="http://schemas.microsoft.com/office/drawing/2014/main" id="{D771B95B-AC95-4BCB-96F0-28D056E448DC}"/>
                </a:ext>
              </a:extLst>
            </p:cNvPr>
            <p:cNvSpPr/>
            <p:nvPr/>
          </p:nvSpPr>
          <p:spPr>
            <a:xfrm rot="10800000">
              <a:off x="4646114" y="2049812"/>
              <a:ext cx="1152144" cy="7043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Goleta Sanitary District</a:t>
              </a:r>
              <a:endParaRPr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265;p13">
            <a:extLst>
              <a:ext uri="{FF2B5EF4-FFF2-40B4-BE49-F238E27FC236}">
                <a16:creationId xmlns:a16="http://schemas.microsoft.com/office/drawing/2014/main" id="{CBF27581-4A4E-42F6-9D8C-A2FA3E1D9AA2}"/>
              </a:ext>
            </a:extLst>
          </p:cNvPr>
          <p:cNvSpPr/>
          <p:nvPr/>
        </p:nvSpPr>
        <p:spPr>
          <a:xfrm>
            <a:off x="248182" y="984419"/>
            <a:ext cx="1133462" cy="762000"/>
          </a:xfrm>
          <a:prstGeom prst="rect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Goleta Substation </a:t>
            </a:r>
            <a:r>
              <a:rPr lang="en-US" sz="10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(220-to-66kV)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264;p13">
            <a:extLst>
              <a:ext uri="{FF2B5EF4-FFF2-40B4-BE49-F238E27FC236}">
                <a16:creationId xmlns:a16="http://schemas.microsoft.com/office/drawing/2014/main" id="{8159E15F-85CD-45C4-A029-50CC3884B982}"/>
              </a:ext>
            </a:extLst>
          </p:cNvPr>
          <p:cNvCxnSpPr>
            <a:cxnSpLocks/>
          </p:cNvCxnSpPr>
          <p:nvPr/>
        </p:nvCxnSpPr>
        <p:spPr>
          <a:xfrm flipH="1">
            <a:off x="1373766" y="1354916"/>
            <a:ext cx="5909441" cy="18568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264;p13">
            <a:extLst>
              <a:ext uri="{FF2B5EF4-FFF2-40B4-BE49-F238E27FC236}">
                <a16:creationId xmlns:a16="http://schemas.microsoft.com/office/drawing/2014/main" id="{C00B90EE-5155-4C5D-8BB2-4817A23B6FF4}"/>
              </a:ext>
            </a:extLst>
          </p:cNvPr>
          <p:cNvCxnSpPr>
            <a:cxnSpLocks/>
          </p:cNvCxnSpPr>
          <p:nvPr/>
        </p:nvCxnSpPr>
        <p:spPr>
          <a:xfrm>
            <a:off x="1750453" y="1365419"/>
            <a:ext cx="11115" cy="1592741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273;p13">
            <a:extLst>
              <a:ext uri="{FF2B5EF4-FFF2-40B4-BE49-F238E27FC236}">
                <a16:creationId xmlns:a16="http://schemas.microsoft.com/office/drawing/2014/main" id="{912D4AFC-B174-48EE-ACE3-4508074E7B38}"/>
              </a:ext>
            </a:extLst>
          </p:cNvPr>
          <p:cNvSpPr txBox="1"/>
          <p:nvPr/>
        </p:nvSpPr>
        <p:spPr>
          <a:xfrm>
            <a:off x="357348" y="4312622"/>
            <a:ext cx="2423564" cy="20620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Diagram Elements</a:t>
            </a:r>
            <a:endParaRPr sz="105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66 kV Distribution Feeder #4311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16 kV Gladiola Feeder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16 kV Gaucho Feeder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16 kV Professor Feeder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Planned 160-240 MWh Battery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              Grid isolation switch (open, closed)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              Smart meter switch (open, closed)</a:t>
            </a:r>
          </a:p>
        </p:txBody>
      </p:sp>
      <p:cxnSp>
        <p:nvCxnSpPr>
          <p:cNvPr id="58" name="Google Shape;264;p13">
            <a:extLst>
              <a:ext uri="{FF2B5EF4-FFF2-40B4-BE49-F238E27FC236}">
                <a16:creationId xmlns:a16="http://schemas.microsoft.com/office/drawing/2014/main" id="{3AF5F8F4-3462-43AD-9BCE-125BF1DF365E}"/>
              </a:ext>
            </a:extLst>
          </p:cNvPr>
          <p:cNvCxnSpPr>
            <a:cxnSpLocks/>
          </p:cNvCxnSpPr>
          <p:nvPr/>
        </p:nvCxnSpPr>
        <p:spPr>
          <a:xfrm flipH="1">
            <a:off x="510305" y="4690236"/>
            <a:ext cx="260850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264;p13">
            <a:extLst>
              <a:ext uri="{FF2B5EF4-FFF2-40B4-BE49-F238E27FC236}">
                <a16:creationId xmlns:a16="http://schemas.microsoft.com/office/drawing/2014/main" id="{9385D812-4CB7-485A-90FB-822F01B85196}"/>
              </a:ext>
            </a:extLst>
          </p:cNvPr>
          <p:cNvCxnSpPr>
            <a:cxnSpLocks/>
          </p:cNvCxnSpPr>
          <p:nvPr/>
        </p:nvCxnSpPr>
        <p:spPr>
          <a:xfrm flipH="1">
            <a:off x="510305" y="4892072"/>
            <a:ext cx="260850" cy="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264;p13">
            <a:extLst>
              <a:ext uri="{FF2B5EF4-FFF2-40B4-BE49-F238E27FC236}">
                <a16:creationId xmlns:a16="http://schemas.microsoft.com/office/drawing/2014/main" id="{E2C1B24F-ED3D-4765-998D-CBB5BCA1E8A0}"/>
              </a:ext>
            </a:extLst>
          </p:cNvPr>
          <p:cNvCxnSpPr>
            <a:cxnSpLocks/>
          </p:cNvCxnSpPr>
          <p:nvPr/>
        </p:nvCxnSpPr>
        <p:spPr>
          <a:xfrm flipH="1">
            <a:off x="510305" y="5117940"/>
            <a:ext cx="275602" cy="0"/>
          </a:xfrm>
          <a:prstGeom prst="straightConnector1">
            <a:avLst/>
          </a:prstGeom>
          <a:noFill/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264;p13">
            <a:extLst>
              <a:ext uri="{FF2B5EF4-FFF2-40B4-BE49-F238E27FC236}">
                <a16:creationId xmlns:a16="http://schemas.microsoft.com/office/drawing/2014/main" id="{575359E6-A4E2-4C9C-A6D5-F768FC02A5B7}"/>
              </a:ext>
            </a:extLst>
          </p:cNvPr>
          <p:cNvCxnSpPr>
            <a:cxnSpLocks/>
          </p:cNvCxnSpPr>
          <p:nvPr/>
        </p:nvCxnSpPr>
        <p:spPr>
          <a:xfrm flipH="1">
            <a:off x="510305" y="5327580"/>
            <a:ext cx="270688" cy="403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6C135015-CDC2-4F96-B809-965304766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01" y="5574529"/>
            <a:ext cx="210117" cy="210117"/>
          </a:xfrm>
          <a:prstGeom prst="rect">
            <a:avLst/>
          </a:prstGeom>
        </p:spPr>
      </p:pic>
      <p:grpSp>
        <p:nvGrpSpPr>
          <p:cNvPr id="86" name="Google Shape;276;p13">
            <a:extLst>
              <a:ext uri="{FF2B5EF4-FFF2-40B4-BE49-F238E27FC236}">
                <a16:creationId xmlns:a16="http://schemas.microsoft.com/office/drawing/2014/main" id="{F23D4EFF-9D3F-414B-9D82-BEACAE86C2D6}"/>
              </a:ext>
            </a:extLst>
          </p:cNvPr>
          <p:cNvGrpSpPr/>
          <p:nvPr/>
        </p:nvGrpSpPr>
        <p:grpSpPr>
          <a:xfrm rot="10800000">
            <a:off x="4348813" y="2285570"/>
            <a:ext cx="880435" cy="826835"/>
            <a:chOff x="4646114" y="2049812"/>
            <a:chExt cx="1152144" cy="933907"/>
          </a:xfrm>
        </p:grpSpPr>
        <p:cxnSp>
          <p:nvCxnSpPr>
            <p:cNvPr id="87" name="Google Shape;277;p13">
              <a:extLst>
                <a:ext uri="{FF2B5EF4-FFF2-40B4-BE49-F238E27FC236}">
                  <a16:creationId xmlns:a16="http://schemas.microsoft.com/office/drawing/2014/main" id="{88E59F36-0334-4DD7-B741-D2242396159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209003" y="2761915"/>
              <a:ext cx="0" cy="22180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92" name="Google Shape;278;p13">
              <a:extLst>
                <a:ext uri="{FF2B5EF4-FFF2-40B4-BE49-F238E27FC236}">
                  <a16:creationId xmlns:a16="http://schemas.microsoft.com/office/drawing/2014/main" id="{17E6CA76-684F-486E-8324-4B0368CBCA3E}"/>
                </a:ext>
              </a:extLst>
            </p:cNvPr>
            <p:cNvSpPr/>
            <p:nvPr/>
          </p:nvSpPr>
          <p:spPr>
            <a:xfrm rot="10800000">
              <a:off x="4646114" y="2049812"/>
              <a:ext cx="1152144" cy="704349"/>
            </a:xfrm>
            <a:prstGeom prst="rect">
              <a:avLst/>
            </a:prstGeom>
            <a:solidFill>
              <a:srgbClr val="E5B8B7"/>
            </a:soli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Fire Station #8</a:t>
              </a:r>
              <a:endParaRPr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7" name="Google Shape;280;p13" descr="http://maps.google.com/mapfiles/kml/shapes/firedept.png">
            <a:extLst>
              <a:ext uri="{FF2B5EF4-FFF2-40B4-BE49-F238E27FC236}">
                <a16:creationId xmlns:a16="http://schemas.microsoft.com/office/drawing/2014/main" id="{45ADAABF-4854-42AB-8710-AAB21B6FDC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0709" y="2944920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Picture 2">
            <a:extLst>
              <a:ext uri="{FF2B5EF4-FFF2-40B4-BE49-F238E27FC236}">
                <a16:creationId xmlns:a16="http://schemas.microsoft.com/office/drawing/2014/main" id="{9644B420-197D-43E2-837F-1BE0557EC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53" y="2936013"/>
            <a:ext cx="326347" cy="32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>
            <a:extLst>
              <a:ext uri="{FF2B5EF4-FFF2-40B4-BE49-F238E27FC236}">
                <a16:creationId xmlns:a16="http://schemas.microsoft.com/office/drawing/2014/main" id="{49BD4231-1186-484A-9B16-CD72F09FE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72" y="5102038"/>
            <a:ext cx="338248" cy="3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Google Shape;280;p13" descr="http://maps.google.com/mapfiles/kml/shapes/firedept.png">
            <a:extLst>
              <a:ext uri="{FF2B5EF4-FFF2-40B4-BE49-F238E27FC236}">
                <a16:creationId xmlns:a16="http://schemas.microsoft.com/office/drawing/2014/main" id="{2CC2272D-C68E-486C-9B18-EA6D499D6B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228" y="4559947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293;p13">
            <a:extLst>
              <a:ext uri="{FF2B5EF4-FFF2-40B4-BE49-F238E27FC236}">
                <a16:creationId xmlns:a16="http://schemas.microsoft.com/office/drawing/2014/main" id="{CB58E7D6-4B15-4C42-A9B3-57B2A00BCA2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49760" y="5928092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CE2CE49-C7D0-4418-904B-BAE6347DA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003" y="5680671"/>
            <a:ext cx="209572" cy="2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Google Shape;264;p13">
            <a:extLst>
              <a:ext uri="{FF2B5EF4-FFF2-40B4-BE49-F238E27FC236}">
                <a16:creationId xmlns:a16="http://schemas.microsoft.com/office/drawing/2014/main" id="{F9C738B7-425A-4C47-B005-11FAA275AB05}"/>
              </a:ext>
            </a:extLst>
          </p:cNvPr>
          <p:cNvCxnSpPr>
            <a:cxnSpLocks/>
          </p:cNvCxnSpPr>
          <p:nvPr/>
        </p:nvCxnSpPr>
        <p:spPr>
          <a:xfrm flipH="1">
            <a:off x="1739918" y="2956835"/>
            <a:ext cx="817391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264;p13">
            <a:extLst>
              <a:ext uri="{FF2B5EF4-FFF2-40B4-BE49-F238E27FC236}">
                <a16:creationId xmlns:a16="http://schemas.microsoft.com/office/drawing/2014/main" id="{02FA304C-40DB-42C8-8C69-51B85D9041CF}"/>
              </a:ext>
            </a:extLst>
          </p:cNvPr>
          <p:cNvCxnSpPr>
            <a:cxnSpLocks/>
          </p:cNvCxnSpPr>
          <p:nvPr/>
        </p:nvCxnSpPr>
        <p:spPr>
          <a:xfrm flipV="1">
            <a:off x="2557309" y="2930632"/>
            <a:ext cx="0" cy="31678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" name="Google Shape;264;p13">
            <a:extLst>
              <a:ext uri="{FF2B5EF4-FFF2-40B4-BE49-F238E27FC236}">
                <a16:creationId xmlns:a16="http://schemas.microsoft.com/office/drawing/2014/main" id="{E902E553-91C6-452D-8E41-8FBE4FEB8A63}"/>
              </a:ext>
            </a:extLst>
          </p:cNvPr>
          <p:cNvCxnSpPr>
            <a:cxnSpLocks/>
          </p:cNvCxnSpPr>
          <p:nvPr/>
        </p:nvCxnSpPr>
        <p:spPr>
          <a:xfrm flipH="1">
            <a:off x="1763855" y="4175736"/>
            <a:ext cx="135661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264;p13">
            <a:extLst>
              <a:ext uri="{FF2B5EF4-FFF2-40B4-BE49-F238E27FC236}">
                <a16:creationId xmlns:a16="http://schemas.microsoft.com/office/drawing/2014/main" id="{12AA3511-5155-4272-80B3-5AB2B6178D7C}"/>
              </a:ext>
            </a:extLst>
          </p:cNvPr>
          <p:cNvCxnSpPr>
            <a:cxnSpLocks/>
            <a:stCxn id="132" idx="0"/>
          </p:cNvCxnSpPr>
          <p:nvPr/>
        </p:nvCxnSpPr>
        <p:spPr>
          <a:xfrm flipV="1">
            <a:off x="3110070" y="4162319"/>
            <a:ext cx="11664" cy="1368718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264;p13">
            <a:extLst>
              <a:ext uri="{FF2B5EF4-FFF2-40B4-BE49-F238E27FC236}">
                <a16:creationId xmlns:a16="http://schemas.microsoft.com/office/drawing/2014/main" id="{74F16054-7729-405E-8E7B-01B58C02CB9E}"/>
              </a:ext>
            </a:extLst>
          </p:cNvPr>
          <p:cNvCxnSpPr>
            <a:cxnSpLocks/>
          </p:cNvCxnSpPr>
          <p:nvPr/>
        </p:nvCxnSpPr>
        <p:spPr>
          <a:xfrm>
            <a:off x="1753738" y="2945579"/>
            <a:ext cx="8721" cy="1249815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AEECDEA-3052-42CF-8469-6D7676882FC1}"/>
              </a:ext>
            </a:extLst>
          </p:cNvPr>
          <p:cNvSpPr txBox="1"/>
          <p:nvPr/>
        </p:nvSpPr>
        <p:spPr>
          <a:xfrm>
            <a:off x="1828689" y="1048118"/>
            <a:ext cx="4588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66kV distribution feeder #4311 with multiple branches</a:t>
            </a:r>
          </a:p>
        </p:txBody>
      </p:sp>
      <p:grpSp>
        <p:nvGrpSpPr>
          <p:cNvPr id="71" name="Google Shape;276;p13">
            <a:extLst>
              <a:ext uri="{FF2B5EF4-FFF2-40B4-BE49-F238E27FC236}">
                <a16:creationId xmlns:a16="http://schemas.microsoft.com/office/drawing/2014/main" id="{C2C105E2-9918-4AD1-8381-C055E958DD2A}"/>
              </a:ext>
            </a:extLst>
          </p:cNvPr>
          <p:cNvGrpSpPr/>
          <p:nvPr/>
        </p:nvGrpSpPr>
        <p:grpSpPr>
          <a:xfrm rot="10800000">
            <a:off x="4619292" y="3499448"/>
            <a:ext cx="1129800" cy="1023837"/>
            <a:chOff x="4529532" y="1956320"/>
            <a:chExt cx="1385308" cy="1069446"/>
          </a:xfrm>
        </p:grpSpPr>
        <p:cxnSp>
          <p:nvCxnSpPr>
            <p:cNvPr id="72" name="Google Shape;277;p13">
              <a:extLst>
                <a:ext uri="{FF2B5EF4-FFF2-40B4-BE49-F238E27FC236}">
                  <a16:creationId xmlns:a16="http://schemas.microsoft.com/office/drawing/2014/main" id="{4AAEBBEE-F34C-408E-9B90-76A89519CA19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rot="10800000">
              <a:off x="5222185" y="2754160"/>
              <a:ext cx="0" cy="27160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73" name="Google Shape;278;p13">
              <a:extLst>
                <a:ext uri="{FF2B5EF4-FFF2-40B4-BE49-F238E27FC236}">
                  <a16:creationId xmlns:a16="http://schemas.microsoft.com/office/drawing/2014/main" id="{3E794BBE-7B2B-4BAC-B58B-E45DC2C331BB}"/>
                </a:ext>
              </a:extLst>
            </p:cNvPr>
            <p:cNvSpPr/>
            <p:nvPr/>
          </p:nvSpPr>
          <p:spPr>
            <a:xfrm rot="10800000">
              <a:off x="4646114" y="2049812"/>
              <a:ext cx="1152144" cy="7043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Deckers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Solar Microgrid</a:t>
              </a:r>
              <a:endParaRPr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9;p13">
              <a:extLst>
                <a:ext uri="{FF2B5EF4-FFF2-40B4-BE49-F238E27FC236}">
                  <a16:creationId xmlns:a16="http://schemas.microsoft.com/office/drawing/2014/main" id="{6CC2BC95-2DBF-4689-B69B-48A24FE49F45}"/>
                </a:ext>
              </a:extLst>
            </p:cNvPr>
            <p:cNvSpPr/>
            <p:nvPr/>
          </p:nvSpPr>
          <p:spPr>
            <a:xfrm>
              <a:off x="4529532" y="1956320"/>
              <a:ext cx="1385308" cy="891332"/>
            </a:xfrm>
            <a:prstGeom prst="rect">
              <a:avLst/>
            </a:prstGeom>
            <a:noFill/>
            <a:ln w="38100" cap="flat" cmpd="sng">
              <a:solidFill>
                <a:srgbClr val="D99593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275;p13">
            <a:extLst>
              <a:ext uri="{FF2B5EF4-FFF2-40B4-BE49-F238E27FC236}">
                <a16:creationId xmlns:a16="http://schemas.microsoft.com/office/drawing/2014/main" id="{AAF997E9-82C9-441E-9449-727C4B612440}"/>
              </a:ext>
            </a:extLst>
          </p:cNvPr>
          <p:cNvSpPr/>
          <p:nvPr/>
        </p:nvSpPr>
        <p:spPr>
          <a:xfrm>
            <a:off x="1494002" y="1296668"/>
            <a:ext cx="165539" cy="150912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275;p13">
            <a:extLst>
              <a:ext uri="{FF2B5EF4-FFF2-40B4-BE49-F238E27FC236}">
                <a16:creationId xmlns:a16="http://schemas.microsoft.com/office/drawing/2014/main" id="{A4DF4FE0-8E69-4726-8315-BC965DB1DBC6}"/>
              </a:ext>
            </a:extLst>
          </p:cNvPr>
          <p:cNvSpPr/>
          <p:nvPr/>
        </p:nvSpPr>
        <p:spPr>
          <a:xfrm>
            <a:off x="684895" y="5960166"/>
            <a:ext cx="110797" cy="101007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274;p13">
            <a:extLst>
              <a:ext uri="{FF2B5EF4-FFF2-40B4-BE49-F238E27FC236}">
                <a16:creationId xmlns:a16="http://schemas.microsoft.com/office/drawing/2014/main" id="{9CAA1866-B0FF-4718-B9B0-F59E65060A53}"/>
              </a:ext>
            </a:extLst>
          </p:cNvPr>
          <p:cNvSpPr/>
          <p:nvPr/>
        </p:nvSpPr>
        <p:spPr>
          <a:xfrm>
            <a:off x="459401" y="5960165"/>
            <a:ext cx="110797" cy="101007"/>
          </a:xfrm>
          <a:prstGeom prst="flowChartSummingJunction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303;p13">
            <a:extLst>
              <a:ext uri="{FF2B5EF4-FFF2-40B4-BE49-F238E27FC236}">
                <a16:creationId xmlns:a16="http://schemas.microsoft.com/office/drawing/2014/main" id="{32403918-FB36-4299-ABAF-C89B86750B40}"/>
              </a:ext>
            </a:extLst>
          </p:cNvPr>
          <p:cNvSpPr/>
          <p:nvPr/>
        </p:nvSpPr>
        <p:spPr>
          <a:xfrm>
            <a:off x="673898" y="6221135"/>
            <a:ext cx="110797" cy="101007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304;p13">
            <a:extLst>
              <a:ext uri="{FF2B5EF4-FFF2-40B4-BE49-F238E27FC236}">
                <a16:creationId xmlns:a16="http://schemas.microsoft.com/office/drawing/2014/main" id="{30069038-5575-49D7-9089-182CC8D255F3}"/>
              </a:ext>
            </a:extLst>
          </p:cNvPr>
          <p:cNvSpPr/>
          <p:nvPr/>
        </p:nvSpPr>
        <p:spPr>
          <a:xfrm>
            <a:off x="454487" y="6221134"/>
            <a:ext cx="110797" cy="101007"/>
          </a:xfrm>
          <a:prstGeom prst="flowChartSummingJunction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270;p13">
            <a:extLst>
              <a:ext uri="{FF2B5EF4-FFF2-40B4-BE49-F238E27FC236}">
                <a16:creationId xmlns:a16="http://schemas.microsoft.com/office/drawing/2014/main" id="{5133E54D-AAEB-4A4E-9D43-B6209BA40EA1}"/>
              </a:ext>
            </a:extLst>
          </p:cNvPr>
          <p:cNvGrpSpPr/>
          <p:nvPr/>
        </p:nvGrpSpPr>
        <p:grpSpPr>
          <a:xfrm>
            <a:off x="7980177" y="2837891"/>
            <a:ext cx="779717" cy="669128"/>
            <a:chOff x="3915517" y="6170561"/>
            <a:chExt cx="1073139" cy="888868"/>
          </a:xfrm>
        </p:grpSpPr>
        <p:sp>
          <p:nvSpPr>
            <p:cNvPr id="111" name="Google Shape;269;p13">
              <a:extLst>
                <a:ext uri="{FF2B5EF4-FFF2-40B4-BE49-F238E27FC236}">
                  <a16:creationId xmlns:a16="http://schemas.microsoft.com/office/drawing/2014/main" id="{E0B89FB4-9E82-4121-A03E-551F48B3607F}"/>
                </a:ext>
              </a:extLst>
            </p:cNvPr>
            <p:cNvSpPr/>
            <p:nvPr/>
          </p:nvSpPr>
          <p:spPr>
            <a:xfrm>
              <a:off x="3915517" y="6170561"/>
              <a:ext cx="1073139" cy="888868"/>
            </a:xfrm>
            <a:prstGeom prst="cloud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1;p13">
              <a:extLst>
                <a:ext uri="{FF2B5EF4-FFF2-40B4-BE49-F238E27FC236}">
                  <a16:creationId xmlns:a16="http://schemas.microsoft.com/office/drawing/2014/main" id="{C2B5F9B1-F5E7-476A-9FB1-C88A1691575C}"/>
                </a:ext>
              </a:extLst>
            </p:cNvPr>
            <p:cNvSpPr txBox="1"/>
            <p:nvPr/>
          </p:nvSpPr>
          <p:spPr>
            <a:xfrm>
              <a:off x="3927552" y="6358628"/>
              <a:ext cx="1023541" cy="490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Tier 2 &amp; 3 facilities</a:t>
              </a:r>
              <a:endParaRPr sz="1100" dirty="0"/>
            </a:p>
          </p:txBody>
        </p:sp>
      </p:grpSp>
      <p:cxnSp>
        <p:nvCxnSpPr>
          <p:cNvPr id="113" name="Google Shape;268;p13">
            <a:extLst>
              <a:ext uri="{FF2B5EF4-FFF2-40B4-BE49-F238E27FC236}">
                <a16:creationId xmlns:a16="http://schemas.microsoft.com/office/drawing/2014/main" id="{BAC81E89-DA9E-4FB3-A2E7-684B02491A60}"/>
              </a:ext>
            </a:extLst>
          </p:cNvPr>
          <p:cNvCxnSpPr>
            <a:cxnSpLocks/>
          </p:cNvCxnSpPr>
          <p:nvPr/>
        </p:nvCxnSpPr>
        <p:spPr>
          <a:xfrm>
            <a:off x="5865285" y="3499449"/>
            <a:ext cx="7543" cy="1280669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1" name="Google Shape;303;p13">
            <a:extLst>
              <a:ext uri="{FF2B5EF4-FFF2-40B4-BE49-F238E27FC236}">
                <a16:creationId xmlns:a16="http://schemas.microsoft.com/office/drawing/2014/main" id="{BECCC3D3-42A5-435E-9161-4F23368A3C35}"/>
              </a:ext>
            </a:extLst>
          </p:cNvPr>
          <p:cNvSpPr/>
          <p:nvPr/>
        </p:nvSpPr>
        <p:spPr>
          <a:xfrm>
            <a:off x="4722394" y="2314795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303;p13">
            <a:extLst>
              <a:ext uri="{FF2B5EF4-FFF2-40B4-BE49-F238E27FC236}">
                <a16:creationId xmlns:a16="http://schemas.microsoft.com/office/drawing/2014/main" id="{4FC7E7BA-F01A-4CEA-9549-642EBB483FF8}"/>
              </a:ext>
            </a:extLst>
          </p:cNvPr>
          <p:cNvSpPr/>
          <p:nvPr/>
        </p:nvSpPr>
        <p:spPr>
          <a:xfrm>
            <a:off x="6168156" y="2316444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303;p13">
            <a:extLst>
              <a:ext uri="{FF2B5EF4-FFF2-40B4-BE49-F238E27FC236}">
                <a16:creationId xmlns:a16="http://schemas.microsoft.com/office/drawing/2014/main" id="{0723671F-7674-4341-9236-F91CCBFD285F}"/>
              </a:ext>
            </a:extLst>
          </p:cNvPr>
          <p:cNvSpPr/>
          <p:nvPr/>
        </p:nvSpPr>
        <p:spPr>
          <a:xfrm>
            <a:off x="3506472" y="4714232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303;p13">
            <a:extLst>
              <a:ext uri="{FF2B5EF4-FFF2-40B4-BE49-F238E27FC236}">
                <a16:creationId xmlns:a16="http://schemas.microsoft.com/office/drawing/2014/main" id="{47AD40F2-2E23-4F85-8875-9F0466BD2EB5}"/>
              </a:ext>
            </a:extLst>
          </p:cNvPr>
          <p:cNvSpPr/>
          <p:nvPr/>
        </p:nvSpPr>
        <p:spPr>
          <a:xfrm>
            <a:off x="5104847" y="3557315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303;p13">
            <a:extLst>
              <a:ext uri="{FF2B5EF4-FFF2-40B4-BE49-F238E27FC236}">
                <a16:creationId xmlns:a16="http://schemas.microsoft.com/office/drawing/2014/main" id="{3BA2E7C9-79F4-4C15-A0D9-E5A276B74C38}"/>
              </a:ext>
            </a:extLst>
          </p:cNvPr>
          <p:cNvSpPr/>
          <p:nvPr/>
        </p:nvSpPr>
        <p:spPr>
          <a:xfrm>
            <a:off x="6361660" y="3439565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303;p13">
            <a:extLst>
              <a:ext uri="{FF2B5EF4-FFF2-40B4-BE49-F238E27FC236}">
                <a16:creationId xmlns:a16="http://schemas.microsoft.com/office/drawing/2014/main" id="{46473869-8FE2-480F-9E56-2CC7F81A4F79}"/>
              </a:ext>
            </a:extLst>
          </p:cNvPr>
          <p:cNvSpPr/>
          <p:nvPr/>
        </p:nvSpPr>
        <p:spPr>
          <a:xfrm>
            <a:off x="7623015" y="4883022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303;p13">
            <a:extLst>
              <a:ext uri="{FF2B5EF4-FFF2-40B4-BE49-F238E27FC236}">
                <a16:creationId xmlns:a16="http://schemas.microsoft.com/office/drawing/2014/main" id="{F4EADD57-954B-43A8-AA2A-47B2240C3FCB}"/>
              </a:ext>
            </a:extLst>
          </p:cNvPr>
          <p:cNvSpPr/>
          <p:nvPr/>
        </p:nvSpPr>
        <p:spPr>
          <a:xfrm>
            <a:off x="7886772" y="5405700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303;p13">
            <a:extLst>
              <a:ext uri="{FF2B5EF4-FFF2-40B4-BE49-F238E27FC236}">
                <a16:creationId xmlns:a16="http://schemas.microsoft.com/office/drawing/2014/main" id="{CA811610-28C3-4D70-B7EC-FBCAF2C84219}"/>
              </a:ext>
            </a:extLst>
          </p:cNvPr>
          <p:cNvSpPr/>
          <p:nvPr/>
        </p:nvSpPr>
        <p:spPr>
          <a:xfrm>
            <a:off x="3030378" y="5531037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275;p13">
            <a:extLst>
              <a:ext uri="{FF2B5EF4-FFF2-40B4-BE49-F238E27FC236}">
                <a16:creationId xmlns:a16="http://schemas.microsoft.com/office/drawing/2014/main" id="{62B77D72-54E3-4FA1-98D8-FA340A7D16C1}"/>
              </a:ext>
            </a:extLst>
          </p:cNvPr>
          <p:cNvSpPr/>
          <p:nvPr/>
        </p:nvSpPr>
        <p:spPr>
          <a:xfrm>
            <a:off x="4104458" y="2202522"/>
            <a:ext cx="165539" cy="150912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275;p13">
            <a:extLst>
              <a:ext uri="{FF2B5EF4-FFF2-40B4-BE49-F238E27FC236}">
                <a16:creationId xmlns:a16="http://schemas.microsoft.com/office/drawing/2014/main" id="{2AF66247-8720-4F8E-BD4F-4055BB361ACE}"/>
              </a:ext>
            </a:extLst>
          </p:cNvPr>
          <p:cNvSpPr/>
          <p:nvPr/>
        </p:nvSpPr>
        <p:spPr>
          <a:xfrm>
            <a:off x="6874097" y="2204560"/>
            <a:ext cx="165539" cy="150912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275;p13">
            <a:extLst>
              <a:ext uri="{FF2B5EF4-FFF2-40B4-BE49-F238E27FC236}">
                <a16:creationId xmlns:a16="http://schemas.microsoft.com/office/drawing/2014/main" id="{A6044913-659E-46B1-B42C-9CF3BEB679CD}"/>
              </a:ext>
            </a:extLst>
          </p:cNvPr>
          <p:cNvSpPr/>
          <p:nvPr/>
        </p:nvSpPr>
        <p:spPr>
          <a:xfrm>
            <a:off x="4407399" y="3415232"/>
            <a:ext cx="165539" cy="150912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CE10F86-5112-40EF-BAA5-AC45290C7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37" y="3627965"/>
            <a:ext cx="266385" cy="2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oogle Shape;270;p13">
            <a:extLst>
              <a:ext uri="{FF2B5EF4-FFF2-40B4-BE49-F238E27FC236}">
                <a16:creationId xmlns:a16="http://schemas.microsoft.com/office/drawing/2014/main" id="{FD936AE8-6A7F-5045-82AB-73AF897921FD}"/>
              </a:ext>
            </a:extLst>
          </p:cNvPr>
          <p:cNvGrpSpPr/>
          <p:nvPr/>
        </p:nvGrpSpPr>
        <p:grpSpPr>
          <a:xfrm>
            <a:off x="5413839" y="4931860"/>
            <a:ext cx="779717" cy="669128"/>
            <a:chOff x="3915517" y="6170561"/>
            <a:chExt cx="1073139" cy="888868"/>
          </a:xfrm>
        </p:grpSpPr>
        <p:sp>
          <p:nvSpPr>
            <p:cNvPr id="147" name="Google Shape;269;p13">
              <a:extLst>
                <a:ext uri="{FF2B5EF4-FFF2-40B4-BE49-F238E27FC236}">
                  <a16:creationId xmlns:a16="http://schemas.microsoft.com/office/drawing/2014/main" id="{604F2079-75E4-2246-9997-067C995E0256}"/>
                </a:ext>
              </a:extLst>
            </p:cNvPr>
            <p:cNvSpPr/>
            <p:nvPr/>
          </p:nvSpPr>
          <p:spPr>
            <a:xfrm>
              <a:off x="3915517" y="6170561"/>
              <a:ext cx="1073139" cy="888868"/>
            </a:xfrm>
            <a:prstGeom prst="cloud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1;p13">
              <a:extLst>
                <a:ext uri="{FF2B5EF4-FFF2-40B4-BE49-F238E27FC236}">
                  <a16:creationId xmlns:a16="http://schemas.microsoft.com/office/drawing/2014/main" id="{0DD9DC29-9ADA-1D4A-ACA0-5869C707BE58}"/>
                </a:ext>
              </a:extLst>
            </p:cNvPr>
            <p:cNvSpPr txBox="1"/>
            <p:nvPr/>
          </p:nvSpPr>
          <p:spPr>
            <a:xfrm>
              <a:off x="3927552" y="6358628"/>
              <a:ext cx="1023541" cy="490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Tier 2 &amp; 3 facilities</a:t>
              </a:r>
              <a:endParaRPr sz="1100" dirty="0"/>
            </a:p>
          </p:txBody>
        </p:sp>
      </p:grpSp>
      <p:sp>
        <p:nvSpPr>
          <p:cNvPr id="149" name="Google Shape;303;p13">
            <a:extLst>
              <a:ext uri="{FF2B5EF4-FFF2-40B4-BE49-F238E27FC236}">
                <a16:creationId xmlns:a16="http://schemas.microsoft.com/office/drawing/2014/main" id="{FAFC1F7F-0AA0-C249-9EC3-0210D90FF593}"/>
              </a:ext>
            </a:extLst>
          </p:cNvPr>
          <p:cNvSpPr/>
          <p:nvPr/>
        </p:nvSpPr>
        <p:spPr>
          <a:xfrm>
            <a:off x="7839732" y="3080854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303;p13">
            <a:extLst>
              <a:ext uri="{FF2B5EF4-FFF2-40B4-BE49-F238E27FC236}">
                <a16:creationId xmlns:a16="http://schemas.microsoft.com/office/drawing/2014/main" id="{0688AAAE-F469-1844-92F7-6FD95A12E9C3}"/>
              </a:ext>
            </a:extLst>
          </p:cNvPr>
          <p:cNvSpPr/>
          <p:nvPr/>
        </p:nvSpPr>
        <p:spPr>
          <a:xfrm>
            <a:off x="5779635" y="4779579"/>
            <a:ext cx="171299" cy="159908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270;p13">
            <a:extLst>
              <a:ext uri="{FF2B5EF4-FFF2-40B4-BE49-F238E27FC236}">
                <a16:creationId xmlns:a16="http://schemas.microsoft.com/office/drawing/2014/main" id="{96FBC257-9300-3A4B-A6BE-4DA486B5BF7E}"/>
              </a:ext>
            </a:extLst>
          </p:cNvPr>
          <p:cNvGrpSpPr/>
          <p:nvPr/>
        </p:nvGrpSpPr>
        <p:grpSpPr>
          <a:xfrm>
            <a:off x="5179497" y="1480883"/>
            <a:ext cx="779717" cy="669128"/>
            <a:chOff x="3915517" y="6170561"/>
            <a:chExt cx="1073139" cy="888868"/>
          </a:xfrm>
        </p:grpSpPr>
        <p:sp>
          <p:nvSpPr>
            <p:cNvPr id="152" name="Google Shape;269;p13">
              <a:extLst>
                <a:ext uri="{FF2B5EF4-FFF2-40B4-BE49-F238E27FC236}">
                  <a16:creationId xmlns:a16="http://schemas.microsoft.com/office/drawing/2014/main" id="{91A1DC39-E2D2-7E4F-8696-2D64ED241926}"/>
                </a:ext>
              </a:extLst>
            </p:cNvPr>
            <p:cNvSpPr/>
            <p:nvPr/>
          </p:nvSpPr>
          <p:spPr>
            <a:xfrm>
              <a:off x="3915517" y="6170561"/>
              <a:ext cx="1073139" cy="888868"/>
            </a:xfrm>
            <a:prstGeom prst="cloud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1;p13">
              <a:extLst>
                <a:ext uri="{FF2B5EF4-FFF2-40B4-BE49-F238E27FC236}">
                  <a16:creationId xmlns:a16="http://schemas.microsoft.com/office/drawing/2014/main" id="{59C96609-B62A-6A4C-ADEB-8D338A4B078B}"/>
                </a:ext>
              </a:extLst>
            </p:cNvPr>
            <p:cNvSpPr txBox="1"/>
            <p:nvPr/>
          </p:nvSpPr>
          <p:spPr>
            <a:xfrm>
              <a:off x="3927552" y="6358628"/>
              <a:ext cx="1023541" cy="490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Tier 2 &amp; 3 facilities</a:t>
              </a:r>
              <a:endParaRPr sz="1100" dirty="0"/>
            </a:p>
          </p:txBody>
        </p:sp>
      </p:grpSp>
      <p:sp>
        <p:nvSpPr>
          <p:cNvPr id="154" name="Google Shape;303;p13">
            <a:extLst>
              <a:ext uri="{FF2B5EF4-FFF2-40B4-BE49-F238E27FC236}">
                <a16:creationId xmlns:a16="http://schemas.microsoft.com/office/drawing/2014/main" id="{F3A7A418-45C7-0E48-BF82-B766D91FF705}"/>
              </a:ext>
            </a:extLst>
          </p:cNvPr>
          <p:cNvSpPr/>
          <p:nvPr/>
        </p:nvSpPr>
        <p:spPr>
          <a:xfrm>
            <a:off x="5446606" y="2115483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Picture 2">
            <a:extLst>
              <a:ext uri="{FF2B5EF4-FFF2-40B4-BE49-F238E27FC236}">
                <a16:creationId xmlns:a16="http://schemas.microsoft.com/office/drawing/2014/main" id="{BAA6D475-6371-8A49-9FC0-B7D1F6154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29" y="4066759"/>
            <a:ext cx="338248" cy="3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Google Shape;301;p13">
            <a:extLst>
              <a:ext uri="{FF2B5EF4-FFF2-40B4-BE49-F238E27FC236}">
                <a16:creationId xmlns:a16="http://schemas.microsoft.com/office/drawing/2014/main" id="{966F1888-022E-D345-A922-0A7778F3844E}"/>
              </a:ext>
            </a:extLst>
          </p:cNvPr>
          <p:cNvSpPr txBox="1"/>
          <p:nvPr/>
        </p:nvSpPr>
        <p:spPr>
          <a:xfrm>
            <a:off x="3064524" y="3196158"/>
            <a:ext cx="130970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160+ MWh battery</a:t>
            </a:r>
            <a:endParaRPr sz="105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05F5634-EF0E-6341-BA26-551A885448A3}"/>
              </a:ext>
            </a:extLst>
          </p:cNvPr>
          <p:cNvSpPr txBox="1"/>
          <p:nvPr/>
        </p:nvSpPr>
        <p:spPr>
          <a:xfrm>
            <a:off x="93140" y="1740628"/>
            <a:ext cx="1390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Goleta Substation has eight feeders, all 66kV, that serve the entire GLP</a:t>
            </a:r>
            <a:endParaRPr lang="en-US" sz="14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275;p13">
            <a:extLst>
              <a:ext uri="{FF2B5EF4-FFF2-40B4-BE49-F238E27FC236}">
                <a16:creationId xmlns:a16="http://schemas.microsoft.com/office/drawing/2014/main" id="{AFD43042-85A7-D34F-8A05-9533256BC479}"/>
              </a:ext>
            </a:extLst>
          </p:cNvPr>
          <p:cNvSpPr/>
          <p:nvPr/>
        </p:nvSpPr>
        <p:spPr>
          <a:xfrm>
            <a:off x="1681127" y="2699138"/>
            <a:ext cx="165539" cy="150912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270;p13">
            <a:extLst>
              <a:ext uri="{FF2B5EF4-FFF2-40B4-BE49-F238E27FC236}">
                <a16:creationId xmlns:a16="http://schemas.microsoft.com/office/drawing/2014/main" id="{687A49ED-E14C-074D-90B2-E7F527300E5B}"/>
              </a:ext>
            </a:extLst>
          </p:cNvPr>
          <p:cNvGrpSpPr/>
          <p:nvPr/>
        </p:nvGrpSpPr>
        <p:grpSpPr>
          <a:xfrm>
            <a:off x="3630019" y="3615324"/>
            <a:ext cx="779717" cy="669128"/>
            <a:chOff x="3915517" y="6170561"/>
            <a:chExt cx="1073139" cy="888868"/>
          </a:xfrm>
        </p:grpSpPr>
        <p:sp>
          <p:nvSpPr>
            <p:cNvPr id="162" name="Google Shape;269;p13">
              <a:extLst>
                <a:ext uri="{FF2B5EF4-FFF2-40B4-BE49-F238E27FC236}">
                  <a16:creationId xmlns:a16="http://schemas.microsoft.com/office/drawing/2014/main" id="{139B0449-3932-BE48-B23E-77F92E12A602}"/>
                </a:ext>
              </a:extLst>
            </p:cNvPr>
            <p:cNvSpPr/>
            <p:nvPr/>
          </p:nvSpPr>
          <p:spPr>
            <a:xfrm>
              <a:off x="3915517" y="6170561"/>
              <a:ext cx="1073139" cy="888868"/>
            </a:xfrm>
            <a:prstGeom prst="cloud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1;p13">
              <a:extLst>
                <a:ext uri="{FF2B5EF4-FFF2-40B4-BE49-F238E27FC236}">
                  <a16:creationId xmlns:a16="http://schemas.microsoft.com/office/drawing/2014/main" id="{87C03970-7797-824D-BE11-5362694EA2C0}"/>
                </a:ext>
              </a:extLst>
            </p:cNvPr>
            <p:cNvSpPr txBox="1"/>
            <p:nvPr/>
          </p:nvSpPr>
          <p:spPr>
            <a:xfrm>
              <a:off x="3927552" y="6358628"/>
              <a:ext cx="1023541" cy="490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Tier 2 &amp; 3 facilities</a:t>
              </a:r>
              <a:endParaRPr sz="1100" dirty="0"/>
            </a:p>
          </p:txBody>
        </p:sp>
      </p:grpSp>
      <p:sp>
        <p:nvSpPr>
          <p:cNvPr id="164" name="Google Shape;303;p13">
            <a:extLst>
              <a:ext uri="{FF2B5EF4-FFF2-40B4-BE49-F238E27FC236}">
                <a16:creationId xmlns:a16="http://schemas.microsoft.com/office/drawing/2014/main" id="{8D8BDE24-FA63-AD45-9D1F-C4FAC9045237}"/>
              </a:ext>
            </a:extLst>
          </p:cNvPr>
          <p:cNvSpPr/>
          <p:nvPr/>
        </p:nvSpPr>
        <p:spPr>
          <a:xfrm>
            <a:off x="3512724" y="3823562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303;p13">
            <a:extLst>
              <a:ext uri="{FF2B5EF4-FFF2-40B4-BE49-F238E27FC236}">
                <a16:creationId xmlns:a16="http://schemas.microsoft.com/office/drawing/2014/main" id="{CFBE1577-DF82-8C45-A541-EDEEB452895C}"/>
              </a:ext>
            </a:extLst>
          </p:cNvPr>
          <p:cNvSpPr/>
          <p:nvPr/>
        </p:nvSpPr>
        <p:spPr>
          <a:xfrm>
            <a:off x="3873472" y="3501400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102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BE37468-1C6D-594F-AB9D-6AD5D6900B08}"/>
              </a:ext>
            </a:extLst>
          </p:cNvPr>
          <p:cNvGraphicFramePr/>
          <p:nvPr>
            <p:extLst/>
          </p:nvPr>
        </p:nvGraphicFramePr>
        <p:xfrm>
          <a:off x="1637093" y="990860"/>
          <a:ext cx="6262972" cy="418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8AE3DE4-56F7-CF4D-8651-14E79B4CE34F}"/>
              </a:ext>
            </a:extLst>
          </p:cNvPr>
          <p:cNvSpPr txBox="1"/>
          <p:nvPr/>
        </p:nvSpPr>
        <p:spPr>
          <a:xfrm>
            <a:off x="1242361" y="1886251"/>
            <a:ext cx="369332" cy="217650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total load</a:t>
            </a:r>
          </a:p>
        </p:txBody>
      </p:sp>
      <p:sp>
        <p:nvSpPr>
          <p:cNvPr id="15364" name="TextBox 12">
            <a:extLst>
              <a:ext uri="{FF2B5EF4-FFF2-40B4-BE49-F238E27FC236}">
                <a16:creationId xmlns:a16="http://schemas.microsoft.com/office/drawing/2014/main" id="{E7630293-D15E-C24B-8F89-D4EB84555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09" y="5174555"/>
            <a:ext cx="1800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Percentage of 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E1267F-BE3A-EE4A-ABD7-840D89726B9A}"/>
              </a:ext>
            </a:extLst>
          </p:cNvPr>
          <p:cNvSpPr/>
          <p:nvPr/>
        </p:nvSpPr>
        <p:spPr>
          <a:xfrm>
            <a:off x="2085972" y="1145480"/>
            <a:ext cx="5573712" cy="26304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0DFF8D-E9CE-7C4F-8F15-5D9A9725133A}"/>
              </a:ext>
            </a:extLst>
          </p:cNvPr>
          <p:cNvSpPr/>
          <p:nvPr/>
        </p:nvSpPr>
        <p:spPr>
          <a:xfrm>
            <a:off x="2084384" y="3736280"/>
            <a:ext cx="5573713" cy="679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E00CF6-1A4B-7141-82E2-DBAF4A2968F3}"/>
              </a:ext>
            </a:extLst>
          </p:cNvPr>
          <p:cNvSpPr/>
          <p:nvPr/>
        </p:nvSpPr>
        <p:spPr>
          <a:xfrm flipV="1">
            <a:off x="2082797" y="1159767"/>
            <a:ext cx="1422400" cy="2752725"/>
          </a:xfrm>
          <a:prstGeom prst="rect">
            <a:avLst/>
          </a:prstGeom>
          <a:solidFill>
            <a:srgbClr val="1E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29349CC-2038-5B45-B055-A173F8E04231}"/>
              </a:ext>
            </a:extLst>
          </p:cNvPr>
          <p:cNvSpPr/>
          <p:nvPr/>
        </p:nvSpPr>
        <p:spPr>
          <a:xfrm>
            <a:off x="3498847" y="1145480"/>
            <a:ext cx="2463800" cy="2767012"/>
          </a:xfrm>
          <a:prstGeom prst="rtTriangle">
            <a:avLst/>
          </a:prstGeom>
          <a:solidFill>
            <a:srgbClr val="1E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9" name="TextBox 17">
            <a:extLst>
              <a:ext uri="{FF2B5EF4-FFF2-40B4-BE49-F238E27FC236}">
                <a16:creationId xmlns:a16="http://schemas.microsoft.com/office/drawing/2014/main" id="{59914BD4-E926-DD4B-B935-86426521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397" y="3367980"/>
            <a:ext cx="3509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3 = Discretionary load, ~75% of total load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6C68A283-BD51-B141-862D-3AF012B92629}"/>
              </a:ext>
            </a:extLst>
          </p:cNvPr>
          <p:cNvSpPr/>
          <p:nvPr/>
        </p:nvSpPr>
        <p:spPr>
          <a:xfrm>
            <a:off x="6453184" y="3904555"/>
            <a:ext cx="612775" cy="569912"/>
          </a:xfrm>
          <a:prstGeom prst="rtTriangle">
            <a:avLst/>
          </a:prstGeom>
          <a:solidFill>
            <a:srgbClr val="22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BA8CA3-36B0-7645-A242-7DCA30B5DD41}"/>
              </a:ext>
            </a:extLst>
          </p:cNvPr>
          <p:cNvCxnSpPr>
            <a:cxnSpLocks/>
          </p:cNvCxnSpPr>
          <p:nvPr/>
        </p:nvCxnSpPr>
        <p:spPr>
          <a:xfrm>
            <a:off x="2066922" y="1145480"/>
            <a:ext cx="142398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DBEC1-DAF3-C94B-BBE6-97B8A22D0872}"/>
              </a:ext>
            </a:extLst>
          </p:cNvPr>
          <p:cNvCxnSpPr>
            <a:cxnSpLocks/>
          </p:cNvCxnSpPr>
          <p:nvPr/>
        </p:nvCxnSpPr>
        <p:spPr>
          <a:xfrm>
            <a:off x="6452867" y="3902650"/>
            <a:ext cx="600075" cy="5715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C928CB-6C81-A14E-9155-E2D3BADFF362}"/>
              </a:ext>
            </a:extLst>
          </p:cNvPr>
          <p:cNvCxnSpPr>
            <a:cxnSpLocks/>
          </p:cNvCxnSpPr>
          <p:nvPr/>
        </p:nvCxnSpPr>
        <p:spPr>
          <a:xfrm>
            <a:off x="3481384" y="1156592"/>
            <a:ext cx="2482850" cy="2795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A6E9FC3-6756-DC45-A770-A369BE921570}"/>
              </a:ext>
            </a:extLst>
          </p:cNvPr>
          <p:cNvSpPr/>
          <p:nvPr/>
        </p:nvSpPr>
        <p:spPr>
          <a:xfrm>
            <a:off x="2084384" y="4457005"/>
            <a:ext cx="5584825" cy="366712"/>
          </a:xfrm>
          <a:prstGeom prst="rect">
            <a:avLst/>
          </a:prstGeom>
          <a:solidFill>
            <a:srgbClr val="3D8C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5" name="TextBox 7">
            <a:extLst>
              <a:ext uri="{FF2B5EF4-FFF2-40B4-BE49-F238E27FC236}">
                <a16:creationId xmlns:a16="http://schemas.microsoft.com/office/drawing/2014/main" id="{6BF44E66-9EF6-364F-B7D3-694BEB51D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2" y="4496692"/>
            <a:ext cx="4824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1 = Critical, life-sustaining load, ~10% of total load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594AA-2C7F-CD45-B73C-B2955B11DD20}"/>
              </a:ext>
            </a:extLst>
          </p:cNvPr>
          <p:cNvSpPr/>
          <p:nvPr/>
        </p:nvSpPr>
        <p:spPr>
          <a:xfrm flipV="1">
            <a:off x="2082797" y="3912492"/>
            <a:ext cx="4384675" cy="544513"/>
          </a:xfrm>
          <a:prstGeom prst="rect">
            <a:avLst/>
          </a:prstGeom>
          <a:solidFill>
            <a:srgbClr val="22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9" name="TextBox 16">
            <a:extLst>
              <a:ext uri="{FF2B5EF4-FFF2-40B4-BE49-F238E27FC236}">
                <a16:creationId xmlns:a16="http://schemas.microsoft.com/office/drawing/2014/main" id="{B810509C-1F19-F644-B9DE-0162866F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2" y="4045842"/>
            <a:ext cx="3078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2 = Priority load, ~15% of total load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4F9F16-8296-E740-A08C-E01B0A0E19A6}"/>
              </a:ext>
            </a:extLst>
          </p:cNvPr>
          <p:cNvCxnSpPr>
            <a:cxnSpLocks/>
          </p:cNvCxnSpPr>
          <p:nvPr/>
        </p:nvCxnSpPr>
        <p:spPr>
          <a:xfrm flipV="1">
            <a:off x="5911530" y="3904555"/>
            <a:ext cx="547846" cy="5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96FC51-3C40-0143-ADC5-792128F413DC}"/>
              </a:ext>
            </a:extLst>
          </p:cNvPr>
          <p:cNvCxnSpPr>
            <a:cxnSpLocks/>
          </p:cNvCxnSpPr>
          <p:nvPr/>
        </p:nvCxnSpPr>
        <p:spPr>
          <a:xfrm>
            <a:off x="7008809" y="4441130"/>
            <a:ext cx="6477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00C92744-AD4C-BD49-A9C0-2AF0E632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460" y="5288093"/>
            <a:ext cx="6264339" cy="1228472"/>
          </a:xfrm>
        </p:spPr>
        <p:txBody>
          <a:bodyPr>
            <a:norm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Percentage of time online for Tier 1, 2, and 3 loads for a Solar Microgrid designed for the University of California Santa Barbara (UCSB) with enough solar to achieve net zero and 200 kWh of energy storage per 100 kW solar.</a:t>
            </a: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C7300492-CF4C-C043-872C-BF5BA1E0EB0A}"/>
              </a:ext>
            </a:extLst>
          </p:cNvPr>
          <p:cNvSpPr txBox="1">
            <a:spLocks/>
          </p:cNvSpPr>
          <p:nvPr/>
        </p:nvSpPr>
        <p:spPr bwMode="auto">
          <a:xfrm>
            <a:off x="-1" y="0"/>
            <a:ext cx="765650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dirty="0"/>
              <a:t>Typical load tier resilience from Solar Microgrids</a:t>
            </a:r>
          </a:p>
        </p:txBody>
      </p:sp>
    </p:spTree>
    <p:extLst>
      <p:ext uri="{BB962C8B-B14F-4D97-AF65-F5344CB8AC3E}">
        <p14:creationId xmlns:p14="http://schemas.microsoft.com/office/powerpoint/2010/main" val="3230565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E16307D2-DD5C-7C43-855F-D9B3F49D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61250" cy="762000"/>
          </a:xfrm>
        </p:spPr>
        <p:txBody>
          <a:bodyPr/>
          <a:lstStyle/>
          <a:p>
            <a:r>
              <a:rPr lang="en-US" altLang="en-US" dirty="0"/>
              <a:t>Facility &amp; Load tiers of a Community Microgrid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0E042D-B4EC-5143-8E0D-2A7BA9262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58895"/>
              </p:ext>
            </p:extLst>
          </p:nvPr>
        </p:nvGraphicFramePr>
        <p:xfrm>
          <a:off x="2427288" y="1346137"/>
          <a:ext cx="3660776" cy="367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194">
                  <a:extLst>
                    <a:ext uri="{9D8B030D-6E8A-4147-A177-3AD203B41FA5}">
                      <a16:colId xmlns:a16="http://schemas.microsoft.com/office/drawing/2014/main" val="346954984"/>
                    </a:ext>
                  </a:extLst>
                </a:gridCol>
                <a:gridCol w="915194">
                  <a:extLst>
                    <a:ext uri="{9D8B030D-6E8A-4147-A177-3AD203B41FA5}">
                      <a16:colId xmlns:a16="http://schemas.microsoft.com/office/drawing/2014/main" val="3711075498"/>
                    </a:ext>
                  </a:extLst>
                </a:gridCol>
                <a:gridCol w="915194">
                  <a:extLst>
                    <a:ext uri="{9D8B030D-6E8A-4147-A177-3AD203B41FA5}">
                      <a16:colId xmlns:a16="http://schemas.microsoft.com/office/drawing/2014/main" val="1748491761"/>
                    </a:ext>
                  </a:extLst>
                </a:gridCol>
                <a:gridCol w="915194">
                  <a:extLst>
                    <a:ext uri="{9D8B030D-6E8A-4147-A177-3AD203B41FA5}">
                      <a16:colId xmlns:a16="http://schemas.microsoft.com/office/drawing/2014/main" val="499543640"/>
                    </a:ext>
                  </a:extLst>
                </a:gridCol>
              </a:tblGrid>
              <a:tr h="695156">
                <a:tc>
                  <a:txBody>
                    <a:bodyPr/>
                    <a:lstStyle/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31" marB="4573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1 facility</a:t>
                      </a:r>
                    </a:p>
                  </a:txBody>
                  <a:tcPr marL="91448" marR="91448" marT="45731" marB="4573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2 facility</a:t>
                      </a:r>
                    </a:p>
                  </a:txBody>
                  <a:tcPr marL="91448" marR="91448" marT="45731" marB="4573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3 facility</a:t>
                      </a:r>
                    </a:p>
                  </a:txBody>
                  <a:tcPr marL="91448" marR="91448" marT="45731" marB="4573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83576"/>
                  </a:ext>
                </a:extLst>
              </a:tr>
              <a:tr h="954134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1 load</a:t>
                      </a:r>
                    </a:p>
                  </a:txBody>
                  <a:tcPr marL="91448" marR="91448" marT="45731" marB="4573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31" marB="45731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31" marB="45731" anchor="ctr">
                    <a:solidFill>
                      <a:srgbClr val="AAD69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31" marB="45731">
                    <a:solidFill>
                      <a:srgbClr val="E8D4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79181"/>
                  </a:ext>
                </a:extLst>
              </a:tr>
              <a:tr h="954134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2 load</a:t>
                      </a:r>
                    </a:p>
                  </a:txBody>
                  <a:tcPr marL="91448" marR="91448" marT="45731" marB="4573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31" marB="45731" anchor="ctr">
                    <a:solidFill>
                      <a:srgbClr val="AAD69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31" marB="45731" anchor="ctr">
                    <a:solidFill>
                      <a:srgbClr val="E8D42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31" marB="45731">
                    <a:solidFill>
                      <a:srgbClr val="E8D4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968971"/>
                  </a:ext>
                </a:extLst>
              </a:tr>
              <a:tr h="1066876">
                <a:tc>
                  <a:txBody>
                    <a:bodyPr/>
                    <a:lstStyle/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3 load</a:t>
                      </a:r>
                    </a:p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31" marB="4573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31" marB="45731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810956"/>
                  </a:ext>
                </a:extLst>
              </a:tr>
            </a:tbl>
          </a:graphicData>
        </a:graphic>
      </p:graphicFrame>
      <p:sp>
        <p:nvSpPr>
          <p:cNvPr id="15389" name="TextBox 4">
            <a:extLst>
              <a:ext uri="{FF2B5EF4-FFF2-40B4-BE49-F238E27FC236}">
                <a16:creationId xmlns:a16="http://schemas.microsoft.com/office/drawing/2014/main" id="{54FCBE5C-F0AD-4A4D-9C98-E5C182A1F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976249"/>
            <a:ext cx="366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Facility tiers</a:t>
            </a:r>
          </a:p>
        </p:txBody>
      </p:sp>
      <p:sp>
        <p:nvSpPr>
          <p:cNvPr id="15390" name="TextBox 5">
            <a:extLst>
              <a:ext uri="{FF2B5EF4-FFF2-40B4-BE49-F238E27FC236}">
                <a16:creationId xmlns:a16="http://schemas.microsoft.com/office/drawing/2014/main" id="{EAEF5D14-5AE5-1849-B8C0-7A5FCB3CD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388" y="2665349"/>
            <a:ext cx="97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Load </a:t>
            </a:r>
            <a:b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tiers</a:t>
            </a:r>
          </a:p>
        </p:txBody>
      </p:sp>
      <p:sp>
        <p:nvSpPr>
          <p:cNvPr id="15391" name="Rectangle 5">
            <a:extLst>
              <a:ext uri="{FF2B5EF4-FFF2-40B4-BE49-F238E27FC236}">
                <a16:creationId xmlns:a16="http://schemas.microsoft.com/office/drawing/2014/main" id="{5C4DA194-1316-1240-BD98-CB93CDFD2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50" y="5130737"/>
            <a:ext cx="709136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Critical for the entire community, such as Tier 1 loads at Tier 1 facilities like fire stations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Priority for the entire community, such as Tier 2 loads at Tier 1 facilities and Tier 1 loads at Tier 2 </a:t>
            </a:r>
            <a:b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facilities like multi-unit housing facilities that can provide safe and easy sheltering in place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Priority for individual facilities but not the entire community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Discretionary loads that are not impactful to the community, whether on or off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D244CD-4550-4049-B10E-A2A6B5CF3741}"/>
              </a:ext>
            </a:extLst>
          </p:cNvPr>
          <p:cNvSpPr>
            <a:spLocks noChangeAspect="1"/>
          </p:cNvSpPr>
          <p:nvPr/>
        </p:nvSpPr>
        <p:spPr>
          <a:xfrm>
            <a:off x="1233488" y="5165662"/>
            <a:ext cx="192087" cy="19208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E542D2-28F6-1148-9770-797898F2D7BC}"/>
              </a:ext>
            </a:extLst>
          </p:cNvPr>
          <p:cNvSpPr>
            <a:spLocks noChangeAspect="1"/>
          </p:cNvSpPr>
          <p:nvPr/>
        </p:nvSpPr>
        <p:spPr>
          <a:xfrm>
            <a:off x="1233488" y="5786374"/>
            <a:ext cx="192087" cy="192088"/>
          </a:xfrm>
          <a:prstGeom prst="rect">
            <a:avLst/>
          </a:prstGeom>
          <a:solidFill>
            <a:srgbClr val="E8D4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E8D42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7A9C0-B966-BB47-97FF-F48D10D28EE8}"/>
              </a:ext>
            </a:extLst>
          </p:cNvPr>
          <p:cNvSpPr>
            <a:spLocks noChangeAspect="1"/>
          </p:cNvSpPr>
          <p:nvPr/>
        </p:nvSpPr>
        <p:spPr>
          <a:xfrm>
            <a:off x="1233488" y="6021324"/>
            <a:ext cx="192087" cy="19208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CBDF1A-8DA3-AA4E-9AA6-DF742BD822B3}"/>
              </a:ext>
            </a:extLst>
          </p:cNvPr>
          <p:cNvSpPr>
            <a:spLocks noChangeAspect="1"/>
          </p:cNvSpPr>
          <p:nvPr/>
        </p:nvSpPr>
        <p:spPr>
          <a:xfrm>
            <a:off x="1233488" y="5448237"/>
            <a:ext cx="192087" cy="192087"/>
          </a:xfrm>
          <a:prstGeom prst="rect">
            <a:avLst/>
          </a:prstGeom>
          <a:solidFill>
            <a:srgbClr val="AAD6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8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0E167BE9-16A1-5E42-A0C6-898410870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91046" cy="762000"/>
          </a:xfrm>
        </p:spPr>
        <p:txBody>
          <a:bodyPr>
            <a:normAutofit/>
          </a:bodyPr>
          <a:lstStyle/>
          <a:p>
            <a:r>
              <a:rPr lang="en-US" altLang="en-US" dirty="0"/>
              <a:t>Value-of-resilience (VOR) depends on tier of load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18DD3-090E-0E40-956B-037F44271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" y="762000"/>
            <a:ext cx="8883650" cy="2657475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Everyone understands there is significant value to resilience provided by indefinite renewables-driven backup power, especially for the most critical loads 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But, nobody has quantified this value of unparalleled resilience.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Hence, there is a substantial economic gap for renewables-driven microgrids.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The Clean Coalition aims to establish a standardized </a:t>
            </a:r>
            <a:r>
              <a:rPr lang="en-US" sz="1800" dirty="0">
                <a:hlinkClick r:id="rId3"/>
              </a:rPr>
              <a:t>value-of-resilience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(VOR) for critical, priority, and discretionary loads that will help everyone understand that premiums are appropriate for indefinite renewables-driven backup power to critical loads and almost constant backup power to priority loads, which yields a configuration that delivers backup power to all loads a lot of the time</a:t>
            </a:r>
          </a:p>
          <a:p>
            <a:pPr marL="0" indent="0" algn="ctr">
              <a:spcBef>
                <a:spcPts val="420"/>
              </a:spcBef>
              <a:buClr>
                <a:schemeClr val="tx1"/>
              </a:buClr>
              <a:buFontTx/>
              <a:buNone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347472" indent="-34747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42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91129"/>
              </a:solidFill>
            </a:endParaRPr>
          </a:p>
          <a:p>
            <a:pPr>
              <a:spcBef>
                <a:spcPts val="42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91129"/>
              </a:solidFill>
            </a:endParaRP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368C0621-C027-4B4C-8573-9E322E5F5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663" y="3309938"/>
            <a:ext cx="3513137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719673-B40B-CC44-ACD0-BF2BABB2DFFE}"/>
              </a:ext>
            </a:extLst>
          </p:cNvPr>
          <p:cNvSpPr txBox="1"/>
          <p:nvPr/>
        </p:nvSpPr>
        <p:spPr>
          <a:xfrm>
            <a:off x="28575" y="3204147"/>
            <a:ext cx="5370513" cy="361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The Clean Coalition’s VOR approach aims to standardize resilience values for three tiers of loads: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</a:rPr>
              <a:t>Tier 1 are mission-critical &amp; life-sustaining loads and warrant 100% resilience. Tier 1 loads usually represent about 10% of the total load.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</a:rPr>
              <a:t>Tier 2 are priority loads that should be maintained as long as long as doing so does not threaten the ability to maintain Tier 1 loads. Tier 2 loads usually represent about 15% of the total load.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</a:rPr>
              <a:t>Tier 3 are discretionary loads make up the remaining loads, usually about 75% of the total load. Maintained when doing so does not threaten Tier 1 &amp; 2 resilience. 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9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BE37468-1C6D-594F-AB9D-6AD5D6900B08}"/>
              </a:ext>
            </a:extLst>
          </p:cNvPr>
          <p:cNvGraphicFramePr/>
          <p:nvPr>
            <p:extLst/>
          </p:nvPr>
        </p:nvGraphicFramePr>
        <p:xfrm>
          <a:off x="1637093" y="990860"/>
          <a:ext cx="6262972" cy="418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8AE3DE4-56F7-CF4D-8651-14E79B4CE34F}"/>
              </a:ext>
            </a:extLst>
          </p:cNvPr>
          <p:cNvSpPr txBox="1"/>
          <p:nvPr/>
        </p:nvSpPr>
        <p:spPr>
          <a:xfrm>
            <a:off x="1242361" y="1886251"/>
            <a:ext cx="369332" cy="217650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total load</a:t>
            </a:r>
          </a:p>
        </p:txBody>
      </p:sp>
      <p:sp>
        <p:nvSpPr>
          <p:cNvPr id="15364" name="TextBox 12">
            <a:extLst>
              <a:ext uri="{FF2B5EF4-FFF2-40B4-BE49-F238E27FC236}">
                <a16:creationId xmlns:a16="http://schemas.microsoft.com/office/drawing/2014/main" id="{E7630293-D15E-C24B-8F89-D4EB84555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09" y="5174555"/>
            <a:ext cx="1800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Percentage of 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E1267F-BE3A-EE4A-ABD7-840D89726B9A}"/>
              </a:ext>
            </a:extLst>
          </p:cNvPr>
          <p:cNvSpPr/>
          <p:nvPr/>
        </p:nvSpPr>
        <p:spPr>
          <a:xfrm>
            <a:off x="2085972" y="1145480"/>
            <a:ext cx="5573712" cy="26304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0DFF8D-E9CE-7C4F-8F15-5D9A9725133A}"/>
              </a:ext>
            </a:extLst>
          </p:cNvPr>
          <p:cNvSpPr/>
          <p:nvPr/>
        </p:nvSpPr>
        <p:spPr>
          <a:xfrm>
            <a:off x="2084384" y="3736280"/>
            <a:ext cx="5573713" cy="679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E00CF6-1A4B-7141-82E2-DBAF4A2968F3}"/>
              </a:ext>
            </a:extLst>
          </p:cNvPr>
          <p:cNvSpPr/>
          <p:nvPr/>
        </p:nvSpPr>
        <p:spPr>
          <a:xfrm flipV="1">
            <a:off x="2082797" y="1159767"/>
            <a:ext cx="1422400" cy="2752725"/>
          </a:xfrm>
          <a:prstGeom prst="rect">
            <a:avLst/>
          </a:prstGeom>
          <a:solidFill>
            <a:srgbClr val="1E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29349CC-2038-5B45-B055-A173F8E04231}"/>
              </a:ext>
            </a:extLst>
          </p:cNvPr>
          <p:cNvSpPr/>
          <p:nvPr/>
        </p:nvSpPr>
        <p:spPr>
          <a:xfrm>
            <a:off x="3498847" y="1145480"/>
            <a:ext cx="2463800" cy="2767012"/>
          </a:xfrm>
          <a:prstGeom prst="rtTriangle">
            <a:avLst/>
          </a:prstGeom>
          <a:solidFill>
            <a:srgbClr val="1E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9" name="TextBox 17">
            <a:extLst>
              <a:ext uri="{FF2B5EF4-FFF2-40B4-BE49-F238E27FC236}">
                <a16:creationId xmlns:a16="http://schemas.microsoft.com/office/drawing/2014/main" id="{59914BD4-E926-DD4B-B935-86426521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397" y="3367980"/>
            <a:ext cx="3509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3 = Discretionary load, ~75% of total load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6C68A283-BD51-B141-862D-3AF012B92629}"/>
              </a:ext>
            </a:extLst>
          </p:cNvPr>
          <p:cNvSpPr/>
          <p:nvPr/>
        </p:nvSpPr>
        <p:spPr>
          <a:xfrm>
            <a:off x="6453184" y="3904555"/>
            <a:ext cx="612775" cy="569912"/>
          </a:xfrm>
          <a:prstGeom prst="rtTriangle">
            <a:avLst/>
          </a:prstGeom>
          <a:solidFill>
            <a:srgbClr val="22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BA8CA3-36B0-7645-A242-7DCA30B5DD41}"/>
              </a:ext>
            </a:extLst>
          </p:cNvPr>
          <p:cNvCxnSpPr>
            <a:cxnSpLocks/>
          </p:cNvCxnSpPr>
          <p:nvPr/>
        </p:nvCxnSpPr>
        <p:spPr>
          <a:xfrm>
            <a:off x="2066922" y="1145480"/>
            <a:ext cx="142398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DBEC1-DAF3-C94B-BBE6-97B8A22D0872}"/>
              </a:ext>
            </a:extLst>
          </p:cNvPr>
          <p:cNvCxnSpPr>
            <a:cxnSpLocks/>
          </p:cNvCxnSpPr>
          <p:nvPr/>
        </p:nvCxnSpPr>
        <p:spPr>
          <a:xfrm>
            <a:off x="6452867" y="3902650"/>
            <a:ext cx="600075" cy="5715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C928CB-6C81-A14E-9155-E2D3BADFF362}"/>
              </a:ext>
            </a:extLst>
          </p:cNvPr>
          <p:cNvCxnSpPr>
            <a:cxnSpLocks/>
          </p:cNvCxnSpPr>
          <p:nvPr/>
        </p:nvCxnSpPr>
        <p:spPr>
          <a:xfrm>
            <a:off x="3481384" y="1156592"/>
            <a:ext cx="2482850" cy="2795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A6E9FC3-6756-DC45-A770-A369BE921570}"/>
              </a:ext>
            </a:extLst>
          </p:cNvPr>
          <p:cNvSpPr/>
          <p:nvPr/>
        </p:nvSpPr>
        <p:spPr>
          <a:xfrm>
            <a:off x="2084384" y="4457005"/>
            <a:ext cx="5584825" cy="366712"/>
          </a:xfrm>
          <a:prstGeom prst="rect">
            <a:avLst/>
          </a:prstGeom>
          <a:solidFill>
            <a:srgbClr val="3D8C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5" name="TextBox 7">
            <a:extLst>
              <a:ext uri="{FF2B5EF4-FFF2-40B4-BE49-F238E27FC236}">
                <a16:creationId xmlns:a16="http://schemas.microsoft.com/office/drawing/2014/main" id="{6BF44E66-9EF6-364F-B7D3-694BEB51D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2" y="4496692"/>
            <a:ext cx="4824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1 = Critical, life-sustaining load, ~10% of total load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594AA-2C7F-CD45-B73C-B2955B11DD20}"/>
              </a:ext>
            </a:extLst>
          </p:cNvPr>
          <p:cNvSpPr/>
          <p:nvPr/>
        </p:nvSpPr>
        <p:spPr>
          <a:xfrm flipV="1">
            <a:off x="2082797" y="3912492"/>
            <a:ext cx="4384675" cy="544513"/>
          </a:xfrm>
          <a:prstGeom prst="rect">
            <a:avLst/>
          </a:prstGeom>
          <a:solidFill>
            <a:srgbClr val="22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9" name="TextBox 16">
            <a:extLst>
              <a:ext uri="{FF2B5EF4-FFF2-40B4-BE49-F238E27FC236}">
                <a16:creationId xmlns:a16="http://schemas.microsoft.com/office/drawing/2014/main" id="{B810509C-1F19-F644-B9DE-0162866F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2" y="4045842"/>
            <a:ext cx="3078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2 = Priority load, ~15% of total load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4F9F16-8296-E740-A08C-E01B0A0E19A6}"/>
              </a:ext>
            </a:extLst>
          </p:cNvPr>
          <p:cNvCxnSpPr>
            <a:cxnSpLocks/>
          </p:cNvCxnSpPr>
          <p:nvPr/>
        </p:nvCxnSpPr>
        <p:spPr>
          <a:xfrm flipV="1">
            <a:off x="5911530" y="3904555"/>
            <a:ext cx="547846" cy="5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96FC51-3C40-0143-ADC5-792128F413DC}"/>
              </a:ext>
            </a:extLst>
          </p:cNvPr>
          <p:cNvCxnSpPr>
            <a:cxnSpLocks/>
          </p:cNvCxnSpPr>
          <p:nvPr/>
        </p:nvCxnSpPr>
        <p:spPr>
          <a:xfrm>
            <a:off x="7008809" y="4441130"/>
            <a:ext cx="6477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00C92744-AD4C-BD49-A9C0-2AF0E632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460" y="5288093"/>
            <a:ext cx="6264339" cy="1228472"/>
          </a:xfrm>
        </p:spPr>
        <p:txBody>
          <a:bodyPr>
            <a:norm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Percentage of time online for Tier 1, 2, and 3 loads for a Solar Microgrid designed for the University of California Santa Barbara (UCSB) with enough solar to achieve net zero and 200 kWh of energy storage per 100 kW solar.</a:t>
            </a: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C7300492-CF4C-C043-872C-BF5BA1E0EB0A}"/>
              </a:ext>
            </a:extLst>
          </p:cNvPr>
          <p:cNvSpPr txBox="1">
            <a:spLocks/>
          </p:cNvSpPr>
          <p:nvPr/>
        </p:nvSpPr>
        <p:spPr bwMode="auto">
          <a:xfrm>
            <a:off x="-1" y="0"/>
            <a:ext cx="765650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dirty="0"/>
              <a:t>Typical load tier resilience from Solar Microgrids</a:t>
            </a:r>
          </a:p>
        </p:txBody>
      </p:sp>
    </p:spTree>
    <p:extLst>
      <p:ext uri="{BB962C8B-B14F-4D97-AF65-F5344CB8AC3E}">
        <p14:creationId xmlns:p14="http://schemas.microsoft.com/office/powerpoint/2010/main" val="153126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BE37468-1C6D-594F-AB9D-6AD5D6900B08}"/>
              </a:ext>
            </a:extLst>
          </p:cNvPr>
          <p:cNvGraphicFramePr/>
          <p:nvPr>
            <p:extLst/>
          </p:nvPr>
        </p:nvGraphicFramePr>
        <p:xfrm>
          <a:off x="1637093" y="917708"/>
          <a:ext cx="6262972" cy="418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8AE3DE4-56F7-CF4D-8651-14E79B4CE34F}"/>
              </a:ext>
            </a:extLst>
          </p:cNvPr>
          <p:cNvSpPr txBox="1"/>
          <p:nvPr/>
        </p:nvSpPr>
        <p:spPr>
          <a:xfrm>
            <a:off x="1242361" y="1813099"/>
            <a:ext cx="369332" cy="217650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total load</a:t>
            </a:r>
          </a:p>
        </p:txBody>
      </p:sp>
      <p:sp>
        <p:nvSpPr>
          <p:cNvPr id="15364" name="TextBox 12">
            <a:extLst>
              <a:ext uri="{FF2B5EF4-FFF2-40B4-BE49-F238E27FC236}">
                <a16:creationId xmlns:a16="http://schemas.microsoft.com/office/drawing/2014/main" id="{E7630293-D15E-C24B-8F89-D4EB84555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09" y="5101403"/>
            <a:ext cx="1800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Percentage of 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E1267F-BE3A-EE4A-ABD7-840D89726B9A}"/>
              </a:ext>
            </a:extLst>
          </p:cNvPr>
          <p:cNvSpPr/>
          <p:nvPr/>
        </p:nvSpPr>
        <p:spPr>
          <a:xfrm>
            <a:off x="2085972" y="1072328"/>
            <a:ext cx="5573712" cy="26304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0DFF8D-E9CE-7C4F-8F15-5D9A9725133A}"/>
              </a:ext>
            </a:extLst>
          </p:cNvPr>
          <p:cNvSpPr/>
          <p:nvPr/>
        </p:nvSpPr>
        <p:spPr>
          <a:xfrm>
            <a:off x="2084384" y="3663128"/>
            <a:ext cx="5573713" cy="679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E00CF6-1A4B-7141-82E2-DBAF4A2968F3}"/>
              </a:ext>
            </a:extLst>
          </p:cNvPr>
          <p:cNvSpPr/>
          <p:nvPr/>
        </p:nvSpPr>
        <p:spPr>
          <a:xfrm flipV="1">
            <a:off x="2082797" y="1086615"/>
            <a:ext cx="1422400" cy="2752725"/>
          </a:xfrm>
          <a:prstGeom prst="rect">
            <a:avLst/>
          </a:prstGeom>
          <a:solidFill>
            <a:srgbClr val="1E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29349CC-2038-5B45-B055-A173F8E04231}"/>
              </a:ext>
            </a:extLst>
          </p:cNvPr>
          <p:cNvSpPr/>
          <p:nvPr/>
        </p:nvSpPr>
        <p:spPr>
          <a:xfrm>
            <a:off x="3498847" y="1072328"/>
            <a:ext cx="2463800" cy="2767012"/>
          </a:xfrm>
          <a:prstGeom prst="rtTriangle">
            <a:avLst/>
          </a:prstGeom>
          <a:solidFill>
            <a:srgbClr val="1E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9" name="TextBox 17">
            <a:extLst>
              <a:ext uri="{FF2B5EF4-FFF2-40B4-BE49-F238E27FC236}">
                <a16:creationId xmlns:a16="http://schemas.microsoft.com/office/drawing/2014/main" id="{59914BD4-E926-DD4B-B935-86426521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397" y="3294828"/>
            <a:ext cx="3509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3 = Discretionary load, ~75% of total load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6C68A283-BD51-B141-862D-3AF012B92629}"/>
              </a:ext>
            </a:extLst>
          </p:cNvPr>
          <p:cNvSpPr/>
          <p:nvPr/>
        </p:nvSpPr>
        <p:spPr>
          <a:xfrm>
            <a:off x="6453184" y="3831403"/>
            <a:ext cx="612775" cy="569912"/>
          </a:xfrm>
          <a:prstGeom prst="rtTriangle">
            <a:avLst/>
          </a:prstGeom>
          <a:solidFill>
            <a:srgbClr val="22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BA8CA3-36B0-7645-A242-7DCA30B5DD41}"/>
              </a:ext>
            </a:extLst>
          </p:cNvPr>
          <p:cNvCxnSpPr>
            <a:cxnSpLocks/>
          </p:cNvCxnSpPr>
          <p:nvPr/>
        </p:nvCxnSpPr>
        <p:spPr>
          <a:xfrm>
            <a:off x="2066922" y="1072328"/>
            <a:ext cx="142398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DBEC1-DAF3-C94B-BBE6-97B8A22D0872}"/>
              </a:ext>
            </a:extLst>
          </p:cNvPr>
          <p:cNvCxnSpPr>
            <a:cxnSpLocks/>
          </p:cNvCxnSpPr>
          <p:nvPr/>
        </p:nvCxnSpPr>
        <p:spPr>
          <a:xfrm>
            <a:off x="6452867" y="3829498"/>
            <a:ext cx="600075" cy="5715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C928CB-6C81-A14E-9155-E2D3BADFF362}"/>
              </a:ext>
            </a:extLst>
          </p:cNvPr>
          <p:cNvCxnSpPr>
            <a:cxnSpLocks/>
          </p:cNvCxnSpPr>
          <p:nvPr/>
        </p:nvCxnSpPr>
        <p:spPr>
          <a:xfrm>
            <a:off x="3481384" y="1083440"/>
            <a:ext cx="2482850" cy="2795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A6E9FC3-6756-DC45-A770-A369BE921570}"/>
              </a:ext>
            </a:extLst>
          </p:cNvPr>
          <p:cNvSpPr/>
          <p:nvPr/>
        </p:nvSpPr>
        <p:spPr>
          <a:xfrm>
            <a:off x="2084384" y="4383853"/>
            <a:ext cx="5584825" cy="366712"/>
          </a:xfrm>
          <a:prstGeom prst="rect">
            <a:avLst/>
          </a:prstGeom>
          <a:solidFill>
            <a:srgbClr val="3D8C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5" name="TextBox 7">
            <a:extLst>
              <a:ext uri="{FF2B5EF4-FFF2-40B4-BE49-F238E27FC236}">
                <a16:creationId xmlns:a16="http://schemas.microsoft.com/office/drawing/2014/main" id="{6BF44E66-9EF6-364F-B7D3-694BEB51D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2" y="4423540"/>
            <a:ext cx="4824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1 = Critical, life-sustaining load, ~10% of total load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594AA-2C7F-CD45-B73C-B2955B11DD20}"/>
              </a:ext>
            </a:extLst>
          </p:cNvPr>
          <p:cNvSpPr/>
          <p:nvPr/>
        </p:nvSpPr>
        <p:spPr>
          <a:xfrm flipV="1">
            <a:off x="2082797" y="3839340"/>
            <a:ext cx="4384675" cy="544513"/>
          </a:xfrm>
          <a:prstGeom prst="rect">
            <a:avLst/>
          </a:prstGeom>
          <a:solidFill>
            <a:srgbClr val="22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9" name="TextBox 16">
            <a:extLst>
              <a:ext uri="{FF2B5EF4-FFF2-40B4-BE49-F238E27FC236}">
                <a16:creationId xmlns:a16="http://schemas.microsoft.com/office/drawing/2014/main" id="{B810509C-1F19-F644-B9DE-0162866F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2" y="3972690"/>
            <a:ext cx="3078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2 = Priority load, ~15% of total load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4F9F16-8296-E740-A08C-E01B0A0E19A6}"/>
              </a:ext>
            </a:extLst>
          </p:cNvPr>
          <p:cNvCxnSpPr>
            <a:cxnSpLocks/>
          </p:cNvCxnSpPr>
          <p:nvPr/>
        </p:nvCxnSpPr>
        <p:spPr>
          <a:xfrm flipV="1">
            <a:off x="5911530" y="3831403"/>
            <a:ext cx="547846" cy="5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96FC51-3C40-0143-ADC5-792128F413DC}"/>
              </a:ext>
            </a:extLst>
          </p:cNvPr>
          <p:cNvCxnSpPr>
            <a:cxnSpLocks/>
          </p:cNvCxnSpPr>
          <p:nvPr/>
        </p:nvCxnSpPr>
        <p:spPr>
          <a:xfrm>
            <a:off x="7008809" y="4367978"/>
            <a:ext cx="6477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00C92744-AD4C-BD49-A9C0-2AF0E632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300" y="5288093"/>
            <a:ext cx="5922964" cy="1228472"/>
          </a:xfrm>
        </p:spPr>
        <p:txBody>
          <a:bodyPr>
            <a:norm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A typical diesel generator is configured to maintain 25% of the normal load for two days.  If diesel fuel cannot be resupplied within two days, goodbye. This is hardly a solution for increasingly necessary long-term resilience. In California, Solar Microgrids provide a vastly superior trifecta of economic, environmental, and resilience benefits. </a:t>
            </a: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C7300492-CF4C-C043-872C-BF5BA1E0EB0A}"/>
              </a:ext>
            </a:extLst>
          </p:cNvPr>
          <p:cNvSpPr txBox="1">
            <a:spLocks/>
          </p:cNvSpPr>
          <p:nvPr/>
        </p:nvSpPr>
        <p:spPr bwMode="auto">
          <a:xfrm>
            <a:off x="-1" y="0"/>
            <a:ext cx="765650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dirty="0"/>
              <a:t>Diesel generators are designed for limited resilience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972533-E55B-6742-86D5-839342750CAB}"/>
              </a:ext>
            </a:extLst>
          </p:cNvPr>
          <p:cNvSpPr/>
          <p:nvPr/>
        </p:nvSpPr>
        <p:spPr>
          <a:xfrm>
            <a:off x="2085972" y="3836639"/>
            <a:ext cx="561306" cy="913926"/>
          </a:xfrm>
          <a:prstGeom prst="rect">
            <a:avLst/>
          </a:prstGeom>
          <a:noFill/>
          <a:ln w="666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1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2840-1F0F-4748-A700-169A5310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GLP Community Microgrid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6D5E8-EE44-4FCB-9D26-DFE76CC0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283" y="1047042"/>
            <a:ext cx="7767430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Goleta Load Pocket (GLP)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Community Microgrid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153258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2323-51F9-4B49-8EEB-773194FE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522464" cy="762000"/>
          </a:xfrm>
        </p:spPr>
        <p:txBody>
          <a:bodyPr>
            <a:normAutofit/>
          </a:bodyPr>
          <a:lstStyle/>
          <a:p>
            <a:r>
              <a:rPr lang="en-US" dirty="0"/>
              <a:t>Goleta Load Pocket (GLP) and attaining resilience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74484-E231-684C-9411-374C649B72B7}"/>
              </a:ext>
            </a:extLst>
          </p:cNvPr>
          <p:cNvSpPr txBox="1"/>
          <p:nvPr/>
        </p:nvSpPr>
        <p:spPr>
          <a:xfrm>
            <a:off x="89747" y="761187"/>
            <a:ext cx="8964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GLP is the perfect opportunity for a comprehensive Community Microgrid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4DF93E-8EA0-B843-9562-66ED9FF153E2}"/>
              </a:ext>
            </a:extLst>
          </p:cNvPr>
          <p:cNvSpPr/>
          <p:nvPr/>
        </p:nvSpPr>
        <p:spPr>
          <a:xfrm>
            <a:off x="89747" y="3631970"/>
            <a:ext cx="9054253" cy="2898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91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GLP spans 70 miles of California coastline, from Point Conception to Lake Casitas, encompassing the cities of Goleta, Santa Barbara (including Montecito), and Carpinteria.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91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GLP is highly transmission-vulnerable and disaster-prone (fire, landslide, earthquake).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200 megawatts (MW) of solar and 400 megawatt-hours (MWh) of energy storage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will provide 100% protection to GLP against a complete transmission outage (“N-2 event”).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200 MW of solar is equivalent to about 5 times the amount of solar currently deployed in the GLP and represents about 25% of the energy mix. 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Multi-GWs of solar siting opportunity exists on commercial-scale built environments like parking lots, parking structures, and rooftops; and 200 MW represents about 7% of the technical siting potential.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Other resources like energy efficiency, demand response, and offshore wind can significantly reduce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solar+storage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requirements.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B60C0-D8C3-4784-A6B4-3ED808E9CA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7326"/>
            <a:ext cx="9144000" cy="253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DC9A5-91DA-458B-B493-78F3BE44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66kV feeder at the core of the GLP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678BC-D1BF-4411-98DF-4D5E7D25A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843"/>
            <a:ext cx="9144000" cy="42278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2200AB-714C-49AD-B909-A285853A92F8}"/>
              </a:ext>
            </a:extLst>
          </p:cNvPr>
          <p:cNvSpPr/>
          <p:nvPr/>
        </p:nvSpPr>
        <p:spPr>
          <a:xfrm>
            <a:off x="76081" y="5222157"/>
            <a:ext cx="8952509" cy="10027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Legend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96BA2-ED3E-49E8-9A38-77A03B075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0" y="5957826"/>
            <a:ext cx="259102" cy="2057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C19D8C-7A1F-4BBD-852D-53F977F09EC0}"/>
              </a:ext>
            </a:extLst>
          </p:cNvPr>
          <p:cNvSpPr txBox="1"/>
          <p:nvPr/>
        </p:nvSpPr>
        <p:spPr>
          <a:xfrm>
            <a:off x="2282732" y="5495811"/>
            <a:ext cx="1482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16kV Gladiola Feeder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3CAA93-4725-4E7C-ADF9-E8C32550F2BE}"/>
              </a:ext>
            </a:extLst>
          </p:cNvPr>
          <p:cNvSpPr txBox="1"/>
          <p:nvPr/>
        </p:nvSpPr>
        <p:spPr>
          <a:xfrm>
            <a:off x="611038" y="5931641"/>
            <a:ext cx="877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Substations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99F6FA-AB29-47BB-85BD-1CEE49AB8102}"/>
              </a:ext>
            </a:extLst>
          </p:cNvPr>
          <p:cNvSpPr txBox="1"/>
          <p:nvPr/>
        </p:nvSpPr>
        <p:spPr>
          <a:xfrm>
            <a:off x="2276189" y="5714125"/>
            <a:ext cx="1482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16kV Gaucho Feeder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D43480-479F-4D84-822E-567B81F025DE}"/>
              </a:ext>
            </a:extLst>
          </p:cNvPr>
          <p:cNvSpPr txBox="1"/>
          <p:nvPr/>
        </p:nvSpPr>
        <p:spPr>
          <a:xfrm>
            <a:off x="2278534" y="5940492"/>
            <a:ext cx="1624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16kV  Professor Feeder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8EC32A-DCC1-4413-A2B7-5AB74C7E3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621" y="6012826"/>
            <a:ext cx="216464" cy="1885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19C3FB-4EF3-4BFE-9E24-54E6C7C4028C}"/>
              </a:ext>
            </a:extLst>
          </p:cNvPr>
          <p:cNvSpPr txBox="1"/>
          <p:nvPr/>
        </p:nvSpPr>
        <p:spPr>
          <a:xfrm>
            <a:off x="4182268" y="5966084"/>
            <a:ext cx="2877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University of California Santa Barbara (UCSB)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501E45-AFCC-4611-892C-B0FEC0232534}"/>
              </a:ext>
            </a:extLst>
          </p:cNvPr>
          <p:cNvSpPr txBox="1"/>
          <p:nvPr/>
        </p:nvSpPr>
        <p:spPr>
          <a:xfrm>
            <a:off x="7177460" y="5450208"/>
            <a:ext cx="1432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Santa Barbara Airport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E8AB01-F931-40FE-8D2D-763751D4C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118" y="5491091"/>
            <a:ext cx="315190" cy="2424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7CD46C-ED48-4CEE-8124-5EAE83C3F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121" y="5750629"/>
            <a:ext cx="259176" cy="2424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7A6388-16F3-4622-9039-756D9CA977C7}"/>
              </a:ext>
            </a:extLst>
          </p:cNvPr>
          <p:cNvSpPr txBox="1"/>
          <p:nvPr/>
        </p:nvSpPr>
        <p:spPr>
          <a:xfrm>
            <a:off x="4172584" y="5503921"/>
            <a:ext cx="1302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Tier 3 Fire Threat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0E6F49-8F2D-4F62-9729-9ED63040F3F8}"/>
              </a:ext>
            </a:extLst>
          </p:cNvPr>
          <p:cNvSpPr txBox="1"/>
          <p:nvPr/>
        </p:nvSpPr>
        <p:spPr>
          <a:xfrm>
            <a:off x="4182268" y="5741384"/>
            <a:ext cx="1302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Tier 2 Fire Threat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C92273-F726-4475-B17D-478011C74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5864" y="5793490"/>
            <a:ext cx="362389" cy="1175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808562-651E-4A99-A570-7DE9913612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496" y="6025456"/>
            <a:ext cx="361950" cy="1333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6DDDE5-C9C3-417C-ACF5-5D61A501E9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8421" y="5567003"/>
            <a:ext cx="342900" cy="104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2D41C5-C090-4FEE-B7E3-CE2977F807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7" y="5766976"/>
            <a:ext cx="358171" cy="1295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786D08-78EA-4398-8669-B5806ACE5B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8" y="5563627"/>
            <a:ext cx="342930" cy="1143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E2FA6FC-E403-4153-862C-6041F182A34C}"/>
              </a:ext>
            </a:extLst>
          </p:cNvPr>
          <p:cNvSpPr txBox="1"/>
          <p:nvPr/>
        </p:nvSpPr>
        <p:spPr>
          <a:xfrm>
            <a:off x="603210" y="5487406"/>
            <a:ext cx="1346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220 kV Transmission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BB7E2D-A705-44E6-BD77-0AA2485278D6}"/>
              </a:ext>
            </a:extLst>
          </p:cNvPr>
          <p:cNvSpPr txBox="1"/>
          <p:nvPr/>
        </p:nvSpPr>
        <p:spPr>
          <a:xfrm>
            <a:off x="598456" y="5697637"/>
            <a:ext cx="1382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66 kV Feeder #4311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F7C3D64-B40A-416A-9A9F-3511CD522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92" y="5768384"/>
            <a:ext cx="173148" cy="1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C5A19B9-820F-4C28-A589-1DDC2106FA8E}"/>
              </a:ext>
            </a:extLst>
          </p:cNvPr>
          <p:cNvSpPr txBox="1"/>
          <p:nvPr/>
        </p:nvSpPr>
        <p:spPr>
          <a:xfrm>
            <a:off x="7187999" y="5719283"/>
            <a:ext cx="1807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Sanitary or Water Districts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39134FE-AD22-497F-AC20-A73148EEF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418" y="5455426"/>
            <a:ext cx="219309" cy="21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3EAD520-253F-4545-B057-9A90D91545D4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2103990" y="1324077"/>
            <a:ext cx="816191" cy="146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0D77A4C-FAC4-414C-8BFF-6318D245C3F2}"/>
              </a:ext>
            </a:extLst>
          </p:cNvPr>
          <p:cNvSpPr txBox="1"/>
          <p:nvPr/>
        </p:nvSpPr>
        <p:spPr>
          <a:xfrm>
            <a:off x="999636" y="1200966"/>
            <a:ext cx="1104354" cy="24622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Goleta Substation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604447-0F98-4881-AAEA-EAAFA51FA112}"/>
              </a:ext>
            </a:extLst>
          </p:cNvPr>
          <p:cNvCxnSpPr>
            <a:cxnSpLocks/>
          </p:cNvCxnSpPr>
          <p:nvPr/>
        </p:nvCxnSpPr>
        <p:spPr>
          <a:xfrm flipH="1">
            <a:off x="3385906" y="1378061"/>
            <a:ext cx="5113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DEE3778-0E84-4A93-ABD7-6573D6D174AE}"/>
              </a:ext>
            </a:extLst>
          </p:cNvPr>
          <p:cNvSpPr txBox="1"/>
          <p:nvPr/>
        </p:nvSpPr>
        <p:spPr>
          <a:xfrm>
            <a:off x="3895212" y="1259905"/>
            <a:ext cx="1602451" cy="24622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Goleta Water District West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9FCCC3A-B0E0-4273-B8D1-90F0D0D4F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87" y="1291487"/>
            <a:ext cx="173148" cy="1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ABE837D-705D-4EAB-B010-5B628B0B419C}"/>
              </a:ext>
            </a:extLst>
          </p:cNvPr>
          <p:cNvCxnSpPr>
            <a:cxnSpLocks/>
          </p:cNvCxnSpPr>
          <p:nvPr/>
        </p:nvCxnSpPr>
        <p:spPr>
          <a:xfrm flipV="1">
            <a:off x="2816084" y="3706769"/>
            <a:ext cx="765902" cy="8630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7ED03A0-3654-4516-A85E-EA208FAD1F05}"/>
              </a:ext>
            </a:extLst>
          </p:cNvPr>
          <p:cNvSpPr txBox="1"/>
          <p:nvPr/>
        </p:nvSpPr>
        <p:spPr>
          <a:xfrm>
            <a:off x="1478868" y="4569812"/>
            <a:ext cx="1337216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Isla Vista Substation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E4E3A8-FEEC-4D47-AE34-C768D9137DAC}"/>
              </a:ext>
            </a:extLst>
          </p:cNvPr>
          <p:cNvSpPr txBox="1"/>
          <p:nvPr/>
        </p:nvSpPr>
        <p:spPr>
          <a:xfrm>
            <a:off x="5691175" y="1399046"/>
            <a:ext cx="1174274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Vegas Substation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FD5482-E073-4897-B671-101DFCE02D94}"/>
              </a:ext>
            </a:extLst>
          </p:cNvPr>
          <p:cNvCxnSpPr>
            <a:cxnSpLocks/>
          </p:cNvCxnSpPr>
          <p:nvPr/>
        </p:nvCxnSpPr>
        <p:spPr>
          <a:xfrm>
            <a:off x="6087531" y="1660656"/>
            <a:ext cx="0" cy="964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2">
            <a:extLst>
              <a:ext uri="{FF2B5EF4-FFF2-40B4-BE49-F238E27FC236}">
                <a16:creationId xmlns:a16="http://schemas.microsoft.com/office/drawing/2014/main" id="{A0AA7E5F-130A-468D-AE23-2763B8D02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32" y="3817668"/>
            <a:ext cx="219308" cy="2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E237B2E-AF50-8545-8F7D-895BEEC1FF2A}"/>
              </a:ext>
            </a:extLst>
          </p:cNvPr>
          <p:cNvSpPr txBox="1"/>
          <p:nvPr/>
        </p:nvSpPr>
        <p:spPr>
          <a:xfrm>
            <a:off x="4437159" y="4468671"/>
            <a:ext cx="486829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UCSB</a:t>
            </a:r>
          </a:p>
        </p:txBody>
      </p:sp>
    </p:spTree>
    <p:extLst>
      <p:ext uri="{BB962C8B-B14F-4D97-AF65-F5344CB8AC3E}">
        <p14:creationId xmlns:p14="http://schemas.microsoft.com/office/powerpoint/2010/main" val="1820651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0260D-53FB-4241-9FE0-907FCED6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66kV feeder serves critical GLP loads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44B307-750D-41B5-BEC7-E8CAFBDC8D0B}"/>
              </a:ext>
            </a:extLst>
          </p:cNvPr>
          <p:cNvSpPr/>
          <p:nvPr/>
        </p:nvSpPr>
        <p:spPr>
          <a:xfrm>
            <a:off x="76080" y="5311832"/>
            <a:ext cx="8788231" cy="10027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solidFill>
                  <a:schemeClr val="tx1"/>
                </a:solidFill>
              </a:rPr>
              <a:t>Legend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1241C7-D963-41DD-BE27-C937DFFC6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0" y="6047501"/>
            <a:ext cx="259102" cy="2057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1036CD-95A5-4C54-ABEF-1540F432CF72}"/>
              </a:ext>
            </a:extLst>
          </p:cNvPr>
          <p:cNvSpPr txBox="1"/>
          <p:nvPr/>
        </p:nvSpPr>
        <p:spPr>
          <a:xfrm>
            <a:off x="2282732" y="5375282"/>
            <a:ext cx="1482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16kV Gladiola Feeder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B365F0-D6D6-4FBE-83DD-8C8F25E2BBF1}"/>
              </a:ext>
            </a:extLst>
          </p:cNvPr>
          <p:cNvSpPr txBox="1"/>
          <p:nvPr/>
        </p:nvSpPr>
        <p:spPr>
          <a:xfrm>
            <a:off x="611038" y="6021316"/>
            <a:ext cx="877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Substations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BA49C9-9FD3-4230-8110-4F8F71A22DF6}"/>
              </a:ext>
            </a:extLst>
          </p:cNvPr>
          <p:cNvSpPr txBox="1"/>
          <p:nvPr/>
        </p:nvSpPr>
        <p:spPr>
          <a:xfrm>
            <a:off x="2276189" y="5593596"/>
            <a:ext cx="1482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16kV Gaucho Feeder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ADBB9E-903F-4E5E-B2CB-B0D39A042719}"/>
              </a:ext>
            </a:extLst>
          </p:cNvPr>
          <p:cNvSpPr txBox="1"/>
          <p:nvPr/>
        </p:nvSpPr>
        <p:spPr>
          <a:xfrm>
            <a:off x="2278534" y="5819963"/>
            <a:ext cx="1624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16kV  Professor Feeder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0849E3-3209-406D-A2C4-4D447F5FD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928" y="5669194"/>
            <a:ext cx="216464" cy="1885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FF25DD-0044-4065-BF10-264061DA17B9}"/>
              </a:ext>
            </a:extLst>
          </p:cNvPr>
          <p:cNvSpPr txBox="1"/>
          <p:nvPr/>
        </p:nvSpPr>
        <p:spPr>
          <a:xfrm>
            <a:off x="4192100" y="5571324"/>
            <a:ext cx="2346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University of California Santa Barbara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85F45B-12F9-4C6B-A65A-36BE7406B5D6}"/>
              </a:ext>
            </a:extLst>
          </p:cNvPr>
          <p:cNvSpPr txBox="1"/>
          <p:nvPr/>
        </p:nvSpPr>
        <p:spPr>
          <a:xfrm>
            <a:off x="2309562" y="6060372"/>
            <a:ext cx="1432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Santa Barbara Airport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B31795-0912-4EBB-9107-EBA621BEB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118" y="5361691"/>
            <a:ext cx="315190" cy="2424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7AF6283-85E0-45B1-BF65-CAA70259200F}"/>
              </a:ext>
            </a:extLst>
          </p:cNvPr>
          <p:cNvSpPr txBox="1"/>
          <p:nvPr/>
        </p:nvSpPr>
        <p:spPr>
          <a:xfrm>
            <a:off x="4172584" y="5374521"/>
            <a:ext cx="1302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Tier 3 Fire Threat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F29EC64-C6F6-4C6F-8AB4-EC604C054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864" y="5672961"/>
            <a:ext cx="362389" cy="1175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E37017-EEF3-4D18-9802-569969BB7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496" y="5904927"/>
            <a:ext cx="361950" cy="1333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B3428B-D426-43D5-B345-F5E43736D5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8421" y="5446474"/>
            <a:ext cx="342900" cy="1047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00AEF4-3D8A-4070-852C-9F74794F5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7" y="5856651"/>
            <a:ext cx="358171" cy="1295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8062E9A-D3DD-478B-84DE-8D52D0022B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8" y="5653302"/>
            <a:ext cx="342930" cy="11431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559EF4-8491-4E56-A162-D8EC2941DFA2}"/>
              </a:ext>
            </a:extLst>
          </p:cNvPr>
          <p:cNvSpPr txBox="1"/>
          <p:nvPr/>
        </p:nvSpPr>
        <p:spPr>
          <a:xfrm>
            <a:off x="603210" y="5577081"/>
            <a:ext cx="1346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220 kV Transmission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60906A-F5DC-46FE-9D3C-C6EDB182CE8E}"/>
              </a:ext>
            </a:extLst>
          </p:cNvPr>
          <p:cNvSpPr txBox="1"/>
          <p:nvPr/>
        </p:nvSpPr>
        <p:spPr>
          <a:xfrm>
            <a:off x="598455" y="5787312"/>
            <a:ext cx="1319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66 kV Feeder #4311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73671F8-9DB2-47AC-99E6-3711E8562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57" y="5872137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32B3AD6-7A96-46B8-8571-0DA7F8B04B51}"/>
              </a:ext>
            </a:extLst>
          </p:cNvPr>
          <p:cNvSpPr txBox="1"/>
          <p:nvPr/>
        </p:nvSpPr>
        <p:spPr>
          <a:xfrm>
            <a:off x="4275185" y="5845754"/>
            <a:ext cx="1302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Fire Stations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40F2FA2-DABB-481C-9C31-08A3C72BA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86" y="6116518"/>
            <a:ext cx="173148" cy="1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DA14EFB-1364-464E-A583-62FEB7C26720}"/>
              </a:ext>
            </a:extLst>
          </p:cNvPr>
          <p:cNvSpPr txBox="1"/>
          <p:nvPr/>
        </p:nvSpPr>
        <p:spPr>
          <a:xfrm>
            <a:off x="4275185" y="6067417"/>
            <a:ext cx="1807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Sanitary or Water Districts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C632A73-FC8F-4F76-ADDE-AB3D996A67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2110" y="6076768"/>
            <a:ext cx="183920" cy="1839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9DC1E6C-5282-4828-9702-3849C37C3613}"/>
              </a:ext>
            </a:extLst>
          </p:cNvPr>
          <p:cNvSpPr txBox="1"/>
          <p:nvPr/>
        </p:nvSpPr>
        <p:spPr>
          <a:xfrm>
            <a:off x="6836695" y="6047501"/>
            <a:ext cx="2035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Proposed 160-240 MWh Battery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9960319-7F09-47C2-ABC8-63703901D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44" y="5402604"/>
            <a:ext cx="183920" cy="1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36B7668-550E-4EFD-A80D-04A02D1D6C11}"/>
              </a:ext>
            </a:extLst>
          </p:cNvPr>
          <p:cNvSpPr txBox="1"/>
          <p:nvPr/>
        </p:nvSpPr>
        <p:spPr>
          <a:xfrm>
            <a:off x="6821997" y="5372536"/>
            <a:ext cx="2035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Goleta Valley Cottage Hospital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A658E33A-1595-4ADB-9A47-630AA79A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32" y="5610875"/>
            <a:ext cx="231058" cy="2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7F3A987E-D9AE-47FB-B7BF-067D382D7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98" y="6065042"/>
            <a:ext cx="219309" cy="21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CE2324B-73CF-4040-96FC-B297114952BC}"/>
              </a:ext>
            </a:extLst>
          </p:cNvPr>
          <p:cNvSpPr txBox="1"/>
          <p:nvPr/>
        </p:nvSpPr>
        <p:spPr>
          <a:xfrm>
            <a:off x="6814718" y="5592684"/>
            <a:ext cx="2035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Direct Relief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00B2D09-D6DD-4E50-B2AE-8B3F934CEE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927838"/>
            <a:ext cx="9144000" cy="4314560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3324BFE-8251-4410-AD13-4A70F80C50A4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2438097" y="3553231"/>
            <a:ext cx="1280076" cy="4692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0BDE6A1-B2D7-416E-A2A8-B649B15406DD}"/>
              </a:ext>
            </a:extLst>
          </p:cNvPr>
          <p:cNvSpPr txBox="1"/>
          <p:nvPr/>
        </p:nvSpPr>
        <p:spPr>
          <a:xfrm>
            <a:off x="1328260" y="3891659"/>
            <a:ext cx="1109837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Fire Station # 17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993657E-8000-45BA-8FD1-CDEDEE389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17" y="3255746"/>
            <a:ext cx="173148" cy="1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DAB7840-7F62-4CBB-B4D1-D5F29B726B49}"/>
              </a:ext>
            </a:extLst>
          </p:cNvPr>
          <p:cNvCxnSpPr>
            <a:cxnSpLocks/>
          </p:cNvCxnSpPr>
          <p:nvPr/>
        </p:nvCxnSpPr>
        <p:spPr>
          <a:xfrm>
            <a:off x="5028288" y="1382276"/>
            <a:ext cx="0" cy="7930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1269E7E-9B6B-4333-9DBC-C4F38DA9D00E}"/>
              </a:ext>
            </a:extLst>
          </p:cNvPr>
          <p:cNvSpPr txBox="1"/>
          <p:nvPr/>
        </p:nvSpPr>
        <p:spPr>
          <a:xfrm>
            <a:off x="4356842" y="1120666"/>
            <a:ext cx="895392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Direct Relief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16516E5D-16EB-435E-9C4D-74D8B7674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69" y="2205948"/>
            <a:ext cx="231058" cy="2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8E78390-AA86-47FE-88C0-FFAC7FCA4147}"/>
              </a:ext>
            </a:extLst>
          </p:cNvPr>
          <p:cNvCxnSpPr>
            <a:cxnSpLocks/>
          </p:cNvCxnSpPr>
          <p:nvPr/>
        </p:nvCxnSpPr>
        <p:spPr>
          <a:xfrm flipH="1">
            <a:off x="6689187" y="1018924"/>
            <a:ext cx="777092" cy="32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ECD0571-94A8-4A14-A347-D2C7F96BA8F8}"/>
              </a:ext>
            </a:extLst>
          </p:cNvPr>
          <p:cNvSpPr txBox="1"/>
          <p:nvPr/>
        </p:nvSpPr>
        <p:spPr>
          <a:xfrm>
            <a:off x="7466279" y="975415"/>
            <a:ext cx="1195526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Vegas Substation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1298E61-2F90-4482-9ED4-DE5354803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99" y="3406538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74AF230-0388-49E2-AE9D-5482CCE29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20" y="2519683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1AD1C37-63E8-44C9-887B-3E06AF52ACC1}"/>
              </a:ext>
            </a:extLst>
          </p:cNvPr>
          <p:cNvCxnSpPr>
            <a:cxnSpLocks/>
          </p:cNvCxnSpPr>
          <p:nvPr/>
        </p:nvCxnSpPr>
        <p:spPr>
          <a:xfrm>
            <a:off x="1700591" y="2634870"/>
            <a:ext cx="6531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3EC999B-482F-43B0-93C0-31381EAE8E1A}"/>
              </a:ext>
            </a:extLst>
          </p:cNvPr>
          <p:cNvSpPr txBox="1"/>
          <p:nvPr/>
        </p:nvSpPr>
        <p:spPr>
          <a:xfrm>
            <a:off x="352109" y="2497746"/>
            <a:ext cx="1348482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Isla Vista Substation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A49414E-1A34-488F-B8C7-4B32F50101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4646" y="2421542"/>
            <a:ext cx="183920" cy="183920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FBBA536-1D56-42AC-8347-88BA2BAC795C}"/>
              </a:ext>
            </a:extLst>
          </p:cNvPr>
          <p:cNvCxnSpPr>
            <a:cxnSpLocks/>
            <a:stCxn id="56" idx="2"/>
          </p:cNvCxnSpPr>
          <p:nvPr/>
        </p:nvCxnSpPr>
        <p:spPr>
          <a:xfrm>
            <a:off x="2664333" y="1320722"/>
            <a:ext cx="0" cy="10713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1D806AB-B5A4-4692-9530-284A1C15FF7F}"/>
              </a:ext>
            </a:extLst>
          </p:cNvPr>
          <p:cNvSpPr txBox="1"/>
          <p:nvPr/>
        </p:nvSpPr>
        <p:spPr>
          <a:xfrm>
            <a:off x="1635431" y="1059112"/>
            <a:ext cx="2057803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Proposed 160-240 MWh Battery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F0B5F64-E7A9-413F-9CCF-FE9B668F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73" y="1405298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ECE1800-D7C5-43FB-B694-9E5A23DF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43" y="1480106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B2D9A8C-6214-44AA-B9EE-5EF89CCA9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15" y="2336585"/>
            <a:ext cx="183920" cy="1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0A95062-6801-44C5-A22C-2ED5227C824D}"/>
              </a:ext>
            </a:extLst>
          </p:cNvPr>
          <p:cNvCxnSpPr>
            <a:cxnSpLocks/>
          </p:cNvCxnSpPr>
          <p:nvPr/>
        </p:nvCxnSpPr>
        <p:spPr>
          <a:xfrm flipH="1" flipV="1">
            <a:off x="5104797" y="2638144"/>
            <a:ext cx="1193059" cy="4760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A2CC3C2-D914-48D6-B590-1EEC38F2B783}"/>
              </a:ext>
            </a:extLst>
          </p:cNvPr>
          <p:cNvSpPr txBox="1"/>
          <p:nvPr/>
        </p:nvSpPr>
        <p:spPr>
          <a:xfrm>
            <a:off x="6297856" y="3105988"/>
            <a:ext cx="1109837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Fire Station # 8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8CC9B00-6542-45C0-AE4A-CB9E27661272}"/>
              </a:ext>
            </a:extLst>
          </p:cNvPr>
          <p:cNvCxnSpPr>
            <a:cxnSpLocks/>
            <a:stCxn id="63" idx="1"/>
          </p:cNvCxnSpPr>
          <p:nvPr/>
        </p:nvCxnSpPr>
        <p:spPr>
          <a:xfrm flipH="1" flipV="1">
            <a:off x="5521065" y="3464904"/>
            <a:ext cx="999831" cy="1129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70D8B70-BADD-4B91-9404-DA50BF3267EE}"/>
              </a:ext>
            </a:extLst>
          </p:cNvPr>
          <p:cNvSpPr txBox="1"/>
          <p:nvPr/>
        </p:nvSpPr>
        <p:spPr>
          <a:xfrm>
            <a:off x="6520896" y="4463264"/>
            <a:ext cx="1495449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Goleta Sanitary District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52C6C336-A228-4CAC-A0B4-D4FEF5156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55" y="2987387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9204F2A7-47F0-4496-B952-75E2EFD9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46" y="2908731"/>
            <a:ext cx="219309" cy="21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3EBE069-E84C-4906-9960-01593C05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081" y="1917375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9F1DAD8-1EFD-4164-AED3-0A1CC9873DB4}"/>
              </a:ext>
            </a:extLst>
          </p:cNvPr>
          <p:cNvSpPr txBox="1"/>
          <p:nvPr/>
        </p:nvSpPr>
        <p:spPr>
          <a:xfrm>
            <a:off x="6821524" y="5824070"/>
            <a:ext cx="2035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Deckers</a:t>
            </a:r>
          </a:p>
        </p:txBody>
      </p:sp>
      <p:pic>
        <p:nvPicPr>
          <p:cNvPr id="70" name="Picture 2">
            <a:extLst>
              <a:ext uri="{FF2B5EF4-FFF2-40B4-BE49-F238E27FC236}">
                <a16:creationId xmlns:a16="http://schemas.microsoft.com/office/drawing/2014/main" id="{5BC1E3F4-248A-4FF0-872C-C0BE46261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68" y="2780295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639C1436-83D6-49FD-8251-1C8559EB6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11" y="5837397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CCC62B5F-5B84-C549-9BD7-E6AB51AB8856}"/>
              </a:ext>
            </a:extLst>
          </p:cNvPr>
          <p:cNvSpPr txBox="1"/>
          <p:nvPr/>
        </p:nvSpPr>
        <p:spPr>
          <a:xfrm>
            <a:off x="3967829" y="4287899"/>
            <a:ext cx="529032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UCSB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887ADA-408C-2849-A759-DAA7EDBE4390}"/>
              </a:ext>
            </a:extLst>
          </p:cNvPr>
          <p:cNvSpPr txBox="1"/>
          <p:nvPr/>
        </p:nvSpPr>
        <p:spPr>
          <a:xfrm>
            <a:off x="4279544" y="3178197"/>
            <a:ext cx="778034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SB Airport</a:t>
            </a:r>
          </a:p>
        </p:txBody>
      </p:sp>
    </p:spTree>
    <p:extLst>
      <p:ext uri="{BB962C8B-B14F-4D97-AF65-F5344CB8AC3E}">
        <p14:creationId xmlns:p14="http://schemas.microsoft.com/office/powerpoint/2010/main" val="4013167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49434</TotalTime>
  <Words>1597</Words>
  <Application>Microsoft Macintosh PowerPoint</Application>
  <PresentationFormat>On-screen Show (4:3)</PresentationFormat>
  <Paragraphs>235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MS PGothic</vt:lpstr>
      <vt:lpstr>Arial</vt:lpstr>
      <vt:lpstr>Arial Regular</vt:lpstr>
      <vt:lpstr>Calibri</vt:lpstr>
      <vt:lpstr>Helvetica</vt:lpstr>
      <vt:lpstr>Informatic</vt:lpstr>
      <vt:lpstr>Office Theme</vt:lpstr>
      <vt:lpstr>PowerPoint Presentation</vt:lpstr>
      <vt:lpstr>Clean Coalition (nonprofit)</vt:lpstr>
      <vt:lpstr>Value-of-resilience (VOR) depends on tier of load</vt:lpstr>
      <vt:lpstr>Percentage of time online for Tier 1, 2, and 3 loads for a Solar Microgrid designed for the University of California Santa Barbara (UCSB) with enough solar to achieve net zero and 200 kWh of energy storage per 100 kW solar.</vt:lpstr>
      <vt:lpstr>A typical diesel generator is configured to maintain 25% of the normal load for two days.  If diesel fuel cannot be resupplied within two days, goodbye. This is hardly a solution for increasingly necessary long-term resilience. In California, Solar Microgrids provide a vastly superior trifecta of economic, environmental, and resilience benefits. </vt:lpstr>
      <vt:lpstr>GLP Community Microgrid case study</vt:lpstr>
      <vt:lpstr>Goleta Load Pocket (GLP) and attaining resilience</vt:lpstr>
      <vt:lpstr>Target 66kV feeder at the core of the GLP</vt:lpstr>
      <vt:lpstr>Target 66kV feeder serves critical GLP loads</vt:lpstr>
      <vt:lpstr>Target 66kV feeder grid area block diagram</vt:lpstr>
      <vt:lpstr>SBUSD case study</vt:lpstr>
      <vt:lpstr>Santa Barbara Unified School District (SBUSD)</vt:lpstr>
      <vt:lpstr>Six SBUSD Solar Microgrid sites</vt:lpstr>
      <vt:lpstr>Guaranteed SBUSD bill savings and free VOR</vt:lpstr>
      <vt:lpstr>VGES case study</vt:lpstr>
      <vt:lpstr>Valencia Gardens Apartments in San Francisco</vt:lpstr>
      <vt:lpstr>Lots of solar on the Valencia Gardens Apartments</vt:lpstr>
      <vt:lpstr>Future VGES Community Microgrid opportunity</vt:lpstr>
      <vt:lpstr>Planning for resilience begins with tiering</vt:lpstr>
      <vt:lpstr>Target 66kV feeder grid area block diagram</vt:lpstr>
      <vt:lpstr>Percentage of time online for Tier 1, 2, and 3 loads for a Solar Microgrid designed for the University of California Santa Barbara (UCSB) with enough solar to achieve net zero and 200 kWh of energy storage per 100 kW solar.</vt:lpstr>
      <vt:lpstr>Facility &amp; Load tiers of a Community Microgrid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Josh Valentine</dc:creator>
  <cp:keywords/>
  <dc:description/>
  <cp:lastModifiedBy>Craig Lewis</cp:lastModifiedBy>
  <cp:revision>616</cp:revision>
  <cp:lastPrinted>2020-07-08T15:44:11Z</cp:lastPrinted>
  <dcterms:created xsi:type="dcterms:W3CDTF">2017-01-28T15:52:04Z</dcterms:created>
  <dcterms:modified xsi:type="dcterms:W3CDTF">2021-05-14T18:36:15Z</dcterms:modified>
  <cp:category/>
</cp:coreProperties>
</file>